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86" r:id="rId3"/>
    <p:sldId id="347" r:id="rId4"/>
    <p:sldId id="348" r:id="rId5"/>
    <p:sldId id="349" r:id="rId6"/>
    <p:sldId id="350" r:id="rId7"/>
    <p:sldId id="310" r:id="rId8"/>
    <p:sldId id="315" r:id="rId9"/>
    <p:sldId id="320" r:id="rId10"/>
    <p:sldId id="323" r:id="rId11"/>
    <p:sldId id="328" r:id="rId12"/>
  </p:sldIdLst>
  <p:sldSz cx="9144000" cy="6858000" type="screen4x3"/>
  <p:notesSz cx="6808788"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7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74" autoAdjust="0"/>
    <p:restoredTop sz="94660"/>
  </p:normalViewPr>
  <p:slideViewPr>
    <p:cSldViewPr>
      <p:cViewPr varScale="1">
        <p:scale>
          <a:sx n="103" d="100"/>
          <a:sy n="103" d="100"/>
        </p:scale>
        <p:origin x="-12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6967"/>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56737" y="0"/>
            <a:ext cx="2950475" cy="496967"/>
          </a:xfrm>
          <a:prstGeom prst="rect">
            <a:avLst/>
          </a:prstGeom>
        </p:spPr>
        <p:txBody>
          <a:bodyPr vert="horz" lIns="91440" tIns="45720" rIns="91440" bIns="45720" rtlCol="0"/>
          <a:lstStyle>
            <a:lvl1pPr algn="r">
              <a:defRPr sz="1200"/>
            </a:lvl1pPr>
          </a:lstStyle>
          <a:p>
            <a:fld id="{FB76B702-BE82-44B3-AE2B-715B86E50038}" type="datetimeFigureOut">
              <a:rPr lang="en-ZA" smtClean="0"/>
              <a:pPr/>
              <a:t>2014/04/14</a:t>
            </a:fld>
            <a:endParaRPr lang="en-ZA" dirty="0"/>
          </a:p>
        </p:txBody>
      </p:sp>
      <p:sp>
        <p:nvSpPr>
          <p:cNvPr id="4" name="Slide Image Placeholder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0879" y="4721186"/>
            <a:ext cx="544703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40646"/>
            <a:ext cx="2950475" cy="49696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56737" y="9440646"/>
            <a:ext cx="2950475" cy="496967"/>
          </a:xfrm>
          <a:prstGeom prst="rect">
            <a:avLst/>
          </a:prstGeom>
        </p:spPr>
        <p:txBody>
          <a:bodyPr vert="horz" lIns="91440" tIns="45720" rIns="91440" bIns="45720" rtlCol="0" anchor="b"/>
          <a:lstStyle>
            <a:lvl1pPr algn="r">
              <a:defRPr sz="1200"/>
            </a:lvl1pPr>
          </a:lstStyle>
          <a:p>
            <a:fld id="{AF07B728-3C10-49A7-BD9C-82C936C70E38}" type="slidenum">
              <a:rPr lang="en-ZA" smtClean="0"/>
              <a:pPr/>
              <a:t>‹#›</a:t>
            </a:fld>
            <a:endParaRPr lang="en-ZA" dirty="0"/>
          </a:p>
        </p:txBody>
      </p:sp>
    </p:spTree>
    <p:extLst>
      <p:ext uri="{BB962C8B-B14F-4D97-AF65-F5344CB8AC3E}">
        <p14:creationId xmlns:p14="http://schemas.microsoft.com/office/powerpoint/2010/main" val="1360604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1</a:t>
            </a:fld>
            <a:endParaRPr lang="en-ZA" dirty="0"/>
          </a:p>
        </p:txBody>
      </p:sp>
    </p:spTree>
    <p:extLst>
      <p:ext uri="{BB962C8B-B14F-4D97-AF65-F5344CB8AC3E}">
        <p14:creationId xmlns:p14="http://schemas.microsoft.com/office/powerpoint/2010/main" val="3774519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11</a:t>
            </a:fld>
            <a:endParaRPr lang="en-ZA" dirty="0"/>
          </a:p>
        </p:txBody>
      </p:sp>
    </p:spTree>
    <p:extLst>
      <p:ext uri="{BB962C8B-B14F-4D97-AF65-F5344CB8AC3E}">
        <p14:creationId xmlns:p14="http://schemas.microsoft.com/office/powerpoint/2010/main" val="135296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2</a:t>
            </a:fld>
            <a:endParaRPr lang="en-ZA" dirty="0"/>
          </a:p>
        </p:txBody>
      </p:sp>
    </p:spTree>
    <p:extLst>
      <p:ext uri="{BB962C8B-B14F-4D97-AF65-F5344CB8AC3E}">
        <p14:creationId xmlns:p14="http://schemas.microsoft.com/office/powerpoint/2010/main" val="270701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Comprehensive Financial Reporting</a:t>
            </a:r>
          </a:p>
          <a:p>
            <a:r>
              <a:rPr lang="en-US" dirty="0" smtClean="0"/>
              <a:t>Kin</a:t>
            </a:r>
            <a:r>
              <a:rPr lang="en-US" baseline="0" dirty="0" smtClean="0"/>
              <a:t>g Codes in </a:t>
            </a:r>
            <a:r>
              <a:rPr lang="en-US" baseline="0" dirty="0" err="1" smtClean="0"/>
              <a:t>RSA</a:t>
            </a:r>
            <a:endParaRPr lang="en-US" baseline="0" dirty="0" smtClean="0"/>
          </a:p>
          <a:p>
            <a:r>
              <a:rPr lang="en-US" baseline="0" dirty="0" smtClean="0"/>
              <a:t>Cadbury in UK</a:t>
            </a:r>
          </a:p>
          <a:p>
            <a:r>
              <a:rPr lang="en-US" baseline="0" dirty="0" smtClean="0"/>
              <a:t>We lag most countries, including comparator countries such as Nigeria, Kenya, Mauritius, Vietnam.</a:t>
            </a:r>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3</a:t>
            </a:fld>
            <a:endParaRPr lang="en-ZA" dirty="0"/>
          </a:p>
        </p:txBody>
      </p:sp>
    </p:spTree>
    <p:extLst>
      <p:ext uri="{BB962C8B-B14F-4D97-AF65-F5344CB8AC3E}">
        <p14:creationId xmlns:p14="http://schemas.microsoft.com/office/powerpoint/2010/main" val="3847318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Comprehensive Financial Reporting</a:t>
            </a:r>
          </a:p>
          <a:p>
            <a:r>
              <a:rPr lang="en-US" dirty="0" smtClean="0"/>
              <a:t>Kin</a:t>
            </a:r>
            <a:r>
              <a:rPr lang="en-US" baseline="0" dirty="0" smtClean="0"/>
              <a:t>g Codes in </a:t>
            </a:r>
            <a:r>
              <a:rPr lang="en-US" baseline="0" dirty="0" err="1" smtClean="0"/>
              <a:t>RSA</a:t>
            </a:r>
            <a:endParaRPr lang="en-US" baseline="0" dirty="0" smtClean="0"/>
          </a:p>
          <a:p>
            <a:r>
              <a:rPr lang="en-US" baseline="0" dirty="0" smtClean="0"/>
              <a:t>Cadbury in UK</a:t>
            </a:r>
          </a:p>
          <a:p>
            <a:r>
              <a:rPr lang="en-US" baseline="0" dirty="0" smtClean="0"/>
              <a:t>We lag most countries, including comparator countries such as Nigeria, Kenya, Mauritius, Vietnam.</a:t>
            </a:r>
          </a:p>
          <a:p>
            <a:r>
              <a:rPr lang="en-US" baseline="0" dirty="0" smtClean="0"/>
              <a:t>Considered: Malaysia, Mauritius, New Zealand, South Africa etc.</a:t>
            </a:r>
          </a:p>
          <a:p>
            <a:pPr rtl="0" eaLnBrk="1" fontAlgn="b" latinLnBrk="0" hangingPunct="1"/>
            <a:r>
              <a:rPr lang="en-US" b="0" baseline="0" dirty="0" smtClean="0"/>
              <a:t>Comments from: </a:t>
            </a:r>
            <a:r>
              <a:rPr lang="en-US" sz="1200" b="0" i="0" u="none" strike="noStrike" kern="1200" dirty="0" smtClean="0">
                <a:solidFill>
                  <a:schemeClr val="tx1"/>
                </a:solidFill>
                <a:effectLst/>
                <a:latin typeface="+mn-lt"/>
                <a:ea typeface="+mn-ea"/>
                <a:cs typeface="+mn-cs"/>
              </a:rPr>
              <a:t>South Africa, Canada</a:t>
            </a:r>
            <a:r>
              <a:rPr lang="en-US" sz="1200" b="0" i="0" u="none" strike="noStrike" kern="1200" baseline="0" dirty="0" smtClean="0">
                <a:solidFill>
                  <a:schemeClr val="tx1"/>
                </a:solidFill>
                <a:effectLst/>
                <a:latin typeface="+mn-lt"/>
                <a:ea typeface="+mn-ea"/>
                <a:cs typeface="+mn-cs"/>
              </a:rPr>
              <a:t>, U</a:t>
            </a:r>
            <a:r>
              <a:rPr lang="en-US" sz="1200" b="0" i="0" u="none" strike="noStrike" kern="1200" dirty="0" smtClean="0">
                <a:solidFill>
                  <a:schemeClr val="tx1"/>
                </a:solidFill>
                <a:effectLst/>
                <a:latin typeface="+mn-lt"/>
                <a:ea typeface="+mn-ea"/>
                <a:cs typeface="+mn-cs"/>
              </a:rPr>
              <a:t>nited Kingdom, </a:t>
            </a:r>
            <a:r>
              <a:rPr lang="es-ES_tradnl" sz="1200" b="0" i="0" u="none" strike="noStrike" kern="1200" dirty="0" smtClean="0">
                <a:solidFill>
                  <a:schemeClr val="tx1"/>
                </a:solidFill>
                <a:effectLst/>
                <a:latin typeface="+mn-lt"/>
                <a:ea typeface="+mn-ea"/>
                <a:cs typeface="+mn-cs"/>
              </a:rPr>
              <a:t>Indonesia, </a:t>
            </a:r>
            <a:r>
              <a:rPr lang="en-US" sz="1200" b="0" i="0" u="none" strike="noStrike" kern="1200" dirty="0" smtClean="0">
                <a:solidFill>
                  <a:schemeClr val="tx1"/>
                </a:solidFill>
                <a:effectLst/>
                <a:latin typeface="+mn-lt"/>
                <a:ea typeface="+mn-ea"/>
                <a:cs typeface="+mn-cs"/>
              </a:rPr>
              <a:t>Pakistan</a:t>
            </a:r>
          </a:p>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4</a:t>
            </a:fld>
            <a:endParaRPr lang="en-ZA" dirty="0"/>
          </a:p>
        </p:txBody>
      </p:sp>
    </p:spTree>
    <p:extLst>
      <p:ext uri="{BB962C8B-B14F-4D97-AF65-F5344CB8AC3E}">
        <p14:creationId xmlns:p14="http://schemas.microsoft.com/office/powerpoint/2010/main" val="3335512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5</a:t>
            </a:fld>
            <a:endParaRPr lang="en-ZA" dirty="0"/>
          </a:p>
        </p:txBody>
      </p:sp>
    </p:spTree>
    <p:extLst>
      <p:ext uri="{BB962C8B-B14F-4D97-AF65-F5344CB8AC3E}">
        <p14:creationId xmlns:p14="http://schemas.microsoft.com/office/powerpoint/2010/main" val="41969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7</a:t>
            </a:fld>
            <a:endParaRPr lang="en-ZA" dirty="0"/>
          </a:p>
        </p:txBody>
      </p:sp>
    </p:spTree>
    <p:extLst>
      <p:ext uri="{BB962C8B-B14F-4D97-AF65-F5344CB8AC3E}">
        <p14:creationId xmlns:p14="http://schemas.microsoft.com/office/powerpoint/2010/main" val="135296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8</a:t>
            </a:fld>
            <a:endParaRPr lang="en-ZA" dirty="0"/>
          </a:p>
        </p:txBody>
      </p:sp>
    </p:spTree>
    <p:extLst>
      <p:ext uri="{BB962C8B-B14F-4D97-AF65-F5344CB8AC3E}">
        <p14:creationId xmlns:p14="http://schemas.microsoft.com/office/powerpoint/2010/main" val="1352968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9</a:t>
            </a:fld>
            <a:endParaRPr lang="en-ZA" dirty="0"/>
          </a:p>
        </p:txBody>
      </p:sp>
    </p:spTree>
    <p:extLst>
      <p:ext uri="{BB962C8B-B14F-4D97-AF65-F5344CB8AC3E}">
        <p14:creationId xmlns:p14="http://schemas.microsoft.com/office/powerpoint/2010/main" val="1352968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07B728-3C10-49A7-BD9C-82C936C70E38}" type="slidenum">
              <a:rPr lang="en-ZA" smtClean="0"/>
              <a:pPr/>
              <a:t>10</a:t>
            </a:fld>
            <a:endParaRPr lang="en-ZA" dirty="0"/>
          </a:p>
        </p:txBody>
      </p:sp>
    </p:spTree>
    <p:extLst>
      <p:ext uri="{BB962C8B-B14F-4D97-AF65-F5344CB8AC3E}">
        <p14:creationId xmlns:p14="http://schemas.microsoft.com/office/powerpoint/2010/main" val="1352968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2920907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360721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321776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44670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3214832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414087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361755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389330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73058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2316829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94FDA-CE60-4C43-8B8B-D4E5ADC24BE5}" type="datetimeFigureOut">
              <a:rPr lang="en-ZA" smtClean="0"/>
              <a:pPr/>
              <a:t>2014/04/14</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68788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067A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94FDA-CE60-4C43-8B8B-D4E5ADC24BE5}" type="datetimeFigureOut">
              <a:rPr lang="en-ZA" smtClean="0"/>
              <a:pPr/>
              <a:t>2014/04/14</a:t>
            </a:fld>
            <a:endParaRPr lang="en-Z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28B84-C960-4DF2-A0F8-5F9970B7A3A5}" type="slidenum">
              <a:rPr lang="en-ZA" smtClean="0"/>
              <a:pPr/>
              <a:t>‹#›</a:t>
            </a:fld>
            <a:endParaRPr lang="en-ZA" dirty="0"/>
          </a:p>
        </p:txBody>
      </p:sp>
    </p:spTree>
    <p:extLst>
      <p:ext uri="{BB962C8B-B14F-4D97-AF65-F5344CB8AC3E}">
        <p14:creationId xmlns:p14="http://schemas.microsoft.com/office/powerpoint/2010/main" val="2133468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image" Target="../media/image1.png"/><Relationship Id="rId7"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276872"/>
            <a:ext cx="6912768" cy="2448272"/>
          </a:xfrm>
        </p:spPr>
        <p:txBody>
          <a:bodyPr>
            <a:normAutofit fontScale="90000"/>
          </a:bodyPr>
          <a:lstStyle/>
          <a:p>
            <a:pPr algn="l"/>
            <a:r>
              <a:rPr lang="en-CA" sz="4800" b="1" dirty="0" smtClean="0">
                <a:solidFill>
                  <a:schemeClr val="bg1"/>
                </a:solidFill>
                <a:latin typeface="Myriad Pro"/>
                <a:cs typeface="Myriad Pro"/>
              </a:rPr>
              <a:t>Trinidad &amp; Tobago Corporate </a:t>
            </a:r>
            <a:br>
              <a:rPr lang="en-CA" sz="4800" b="1" dirty="0" smtClean="0">
                <a:solidFill>
                  <a:schemeClr val="bg1"/>
                </a:solidFill>
                <a:latin typeface="Myriad Pro"/>
                <a:cs typeface="Myriad Pro"/>
              </a:rPr>
            </a:br>
            <a:r>
              <a:rPr lang="en-CA" sz="4800" b="1" dirty="0" smtClean="0">
                <a:solidFill>
                  <a:schemeClr val="bg1"/>
                </a:solidFill>
                <a:latin typeface="Myriad Pro"/>
                <a:cs typeface="Myriad Pro"/>
              </a:rPr>
              <a:t>Governance </a:t>
            </a:r>
            <a:br>
              <a:rPr lang="en-CA" sz="4800" b="1" dirty="0" smtClean="0">
                <a:solidFill>
                  <a:schemeClr val="bg1"/>
                </a:solidFill>
                <a:latin typeface="Myriad Pro"/>
                <a:cs typeface="Myriad Pro"/>
              </a:rPr>
            </a:br>
            <a:r>
              <a:rPr lang="en-CA" sz="4800" b="1" dirty="0" smtClean="0">
                <a:solidFill>
                  <a:schemeClr val="bg1"/>
                </a:solidFill>
                <a:latin typeface="Myriad Pro"/>
                <a:cs typeface="Myriad Pro"/>
              </a:rPr>
              <a:t>Code </a:t>
            </a:r>
            <a:r>
              <a:rPr lang="en-CA" sz="4800" b="1" dirty="0" smtClean="0">
                <a:latin typeface="Myriad Pro"/>
                <a:cs typeface="Myriad Pro"/>
              </a:rPr>
              <a:t>2013</a:t>
            </a:r>
            <a:endParaRPr lang="en-ZA" sz="4800" b="1" dirty="0" smtClean="0">
              <a:latin typeface="Myriad Pro"/>
              <a:cs typeface="Myriad Pro"/>
            </a:endParaRPr>
          </a:p>
        </p:txBody>
      </p:sp>
      <p:pic>
        <p:nvPicPr>
          <p:cNvPr id="6" name="Picture 5" descr="TTSE Logo (with words and no background).PNG"/>
          <p:cNvPicPr>
            <a:picLocks noChangeAspect="1"/>
          </p:cNvPicPr>
          <p:nvPr/>
        </p:nvPicPr>
        <p:blipFill>
          <a:blip r:embed="rId3" cstate="print">
            <a:biLevel thresh="25000"/>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a:off x="7061576" y="5699833"/>
            <a:ext cx="1254839" cy="969528"/>
          </a:xfrm>
          <a:prstGeom prst="rect">
            <a:avLst/>
          </a:prstGeom>
        </p:spPr>
      </p:pic>
      <p:pic>
        <p:nvPicPr>
          <p:cNvPr id="9" name="Picture 8" descr="Chamber Logo 2011 (AI).gif"/>
          <p:cNvPicPr>
            <a:picLocks noChangeAspect="1"/>
          </p:cNvPicPr>
          <p:nvPr/>
        </p:nvPicPr>
        <p:blipFill>
          <a:blip r:embed="rId5" cstate="print">
            <a:biLevel thresh="25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4068104" y="5889339"/>
            <a:ext cx="1391193" cy="563998"/>
          </a:xfrm>
          <a:prstGeom prst="rect">
            <a:avLst/>
          </a:prstGeom>
        </p:spPr>
      </p:pic>
      <p:pic>
        <p:nvPicPr>
          <p:cNvPr id="10" name="Picture 9" descr="NewLogo.gif"/>
          <p:cNvPicPr>
            <a:picLocks noChangeAspect="1"/>
          </p:cNvPicPr>
          <p:nvPr/>
        </p:nvPicPr>
        <p:blipFill>
          <a:blip r:embed="rId7" cstate="print">
            <a:biLevel thresh="25000"/>
            <a:extLst>
              <a:ext uri="{28A0092B-C50C-407E-A947-70E740481C1C}">
                <a14:useLocalDpi xmlns:a14="http://schemas.microsoft.com/office/drawing/2010/main" val="0"/>
              </a:ext>
            </a:extLst>
          </a:blip>
          <a:stretch>
            <a:fillRect/>
          </a:stretch>
        </p:blipFill>
        <p:spPr>
          <a:xfrm>
            <a:off x="827584" y="5979952"/>
            <a:ext cx="2016224" cy="417358"/>
          </a:xfrm>
          <a:prstGeom prst="rect">
            <a:avLst/>
          </a:prstGeom>
        </p:spPr>
      </p:pic>
      <p:pic>
        <p:nvPicPr>
          <p:cNvPr id="14" name="Picture 13" descr="SquiggleWhite.gif"/>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Rectangle 7"/>
          <p:cNvSpPr/>
          <p:nvPr/>
        </p:nvSpPr>
        <p:spPr>
          <a:xfrm>
            <a:off x="611560" y="1772816"/>
            <a:ext cx="6912768" cy="400110"/>
          </a:xfrm>
          <a:prstGeom prst="rect">
            <a:avLst/>
          </a:prstGeom>
        </p:spPr>
        <p:txBody>
          <a:bodyPr wrap="square">
            <a:spAutoFit/>
          </a:bodyPr>
          <a:lstStyle/>
          <a:p>
            <a:r>
              <a:rPr lang="en-ZA" sz="2000" dirty="0" smtClean="0">
                <a:solidFill>
                  <a:schemeClr val="bg1"/>
                </a:solidFill>
                <a:latin typeface="Myriad Pro"/>
                <a:cs typeface="Myriad Pro"/>
              </a:rPr>
              <a:t>Introducing the</a:t>
            </a:r>
            <a:endParaRPr lang="en-US" sz="2000" dirty="0">
              <a:solidFill>
                <a:srgbClr val="000000"/>
              </a:solidFill>
            </a:endParaRPr>
          </a:p>
        </p:txBody>
      </p:sp>
      <p:sp>
        <p:nvSpPr>
          <p:cNvPr id="11" name="Rectangle 10"/>
          <p:cNvSpPr/>
          <p:nvPr/>
        </p:nvSpPr>
        <p:spPr>
          <a:xfrm>
            <a:off x="611560" y="620688"/>
            <a:ext cx="6912768" cy="400110"/>
          </a:xfrm>
          <a:prstGeom prst="rect">
            <a:avLst/>
          </a:prstGeom>
        </p:spPr>
        <p:txBody>
          <a:bodyPr wrap="square">
            <a:spAutoFit/>
          </a:bodyPr>
          <a:lstStyle/>
          <a:p>
            <a:r>
              <a:rPr lang="en-ZA" sz="2000" dirty="0" smtClean="0">
                <a:solidFill>
                  <a:schemeClr val="bg1"/>
                </a:solidFill>
                <a:latin typeface="Myriad Pro"/>
                <a:cs typeface="Myriad Pro"/>
              </a:rPr>
              <a:t>Monday April 14</a:t>
            </a:r>
            <a:r>
              <a:rPr lang="en-ZA" sz="2000" baseline="30000" dirty="0" smtClean="0">
                <a:solidFill>
                  <a:schemeClr val="bg1"/>
                </a:solidFill>
                <a:latin typeface="Myriad Pro"/>
                <a:cs typeface="Myriad Pro"/>
              </a:rPr>
              <a:t>th</a:t>
            </a:r>
            <a:r>
              <a:rPr lang="en-ZA" sz="2000" dirty="0" smtClean="0">
                <a:solidFill>
                  <a:schemeClr val="bg1"/>
                </a:solidFill>
                <a:latin typeface="Myriad Pro"/>
                <a:cs typeface="Myriad Pro"/>
              </a:rPr>
              <a:t>, 2014</a:t>
            </a:r>
            <a:endParaRPr lang="en-US" sz="2000" dirty="0">
              <a:solidFill>
                <a:srgbClr val="000000"/>
              </a:solidFill>
            </a:endParaRPr>
          </a:p>
        </p:txBody>
      </p:sp>
    </p:spTree>
    <p:extLst>
      <p:ext uri="{BB962C8B-B14F-4D97-AF65-F5344CB8AC3E}">
        <p14:creationId xmlns:p14="http://schemas.microsoft.com/office/powerpoint/2010/main" val="375780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 &amp; Recommendations</a:t>
            </a:r>
            <a:endParaRPr lang="en-ZA" sz="3200" b="1" dirty="0" smtClean="0">
              <a:latin typeface="Myriad Pro"/>
              <a:cs typeface="Myriad Pro"/>
            </a:endParaRPr>
          </a:p>
        </p:txBody>
      </p:sp>
      <p:sp>
        <p:nvSpPr>
          <p:cNvPr id="9" name="Title 1"/>
          <p:cNvSpPr txBox="1">
            <a:spLocks/>
          </p:cNvSpPr>
          <p:nvPr/>
        </p:nvSpPr>
        <p:spPr>
          <a:xfrm>
            <a:off x="323528" y="1484784"/>
            <a:ext cx="7416824"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800" b="1" dirty="0" smtClean="0">
                <a:solidFill>
                  <a:schemeClr val="bg1"/>
                </a:solidFill>
                <a:latin typeface="Myriad Pro"/>
                <a:cs typeface="Myriad Pro"/>
              </a:rPr>
              <a:t>Principle Four: </a:t>
            </a:r>
          </a:p>
          <a:p>
            <a:pPr algn="l"/>
            <a:r>
              <a:rPr lang="en-CA" sz="1800" dirty="0" smtClean="0">
                <a:solidFill>
                  <a:schemeClr val="bg1"/>
                </a:solidFill>
                <a:latin typeface="Myriad Pro"/>
                <a:cs typeface="Myriad Pro"/>
              </a:rPr>
              <a:t>Foster Accountability</a:t>
            </a:r>
            <a:endParaRPr lang="en-ZA" sz="1800" dirty="0" smtClean="0">
              <a:latin typeface="Myriad Pro"/>
              <a:cs typeface="Myriad Pro"/>
            </a:endParaRPr>
          </a:p>
        </p:txBody>
      </p:sp>
      <p:sp>
        <p:nvSpPr>
          <p:cNvPr id="2" name="Rectangle 1"/>
          <p:cNvSpPr/>
          <p:nvPr/>
        </p:nvSpPr>
        <p:spPr>
          <a:xfrm>
            <a:off x="392052" y="2204864"/>
            <a:ext cx="4179948" cy="5077792"/>
          </a:xfrm>
          <a:prstGeom prst="rect">
            <a:avLst/>
          </a:prstGeom>
        </p:spPr>
        <p:txBody>
          <a:bodyPr wrap="square">
            <a:spAutoFit/>
          </a:bodyPr>
          <a:lstStyle/>
          <a:p>
            <a:r>
              <a:rPr lang="en-US" sz="1400" dirty="0" smtClean="0">
                <a:solidFill>
                  <a:srgbClr val="FFFFFF"/>
                </a:solidFill>
              </a:rPr>
              <a:t>4.1 The </a:t>
            </a:r>
            <a:r>
              <a:rPr lang="en-US" sz="1400" dirty="0">
                <a:solidFill>
                  <a:srgbClr val="FFFFFF"/>
                </a:solidFill>
              </a:rPr>
              <a:t>Board should promote accurate, </a:t>
            </a:r>
            <a:r>
              <a:rPr lang="en-US" sz="1400" dirty="0" smtClean="0">
                <a:solidFill>
                  <a:srgbClr val="FFFFFF"/>
                </a:solidFill>
              </a:rPr>
              <a:t>timely </a:t>
            </a:r>
            <a:r>
              <a:rPr lang="en-US" sz="1400" dirty="0">
                <a:solidFill>
                  <a:srgbClr val="FFFFFF"/>
                </a:solidFill>
              </a:rPr>
              <a:t>and balanced disclosure of all </a:t>
            </a:r>
            <a:r>
              <a:rPr lang="en-US" sz="1400" dirty="0" smtClean="0">
                <a:solidFill>
                  <a:srgbClr val="FFFFFF"/>
                </a:solidFill>
              </a:rPr>
              <a:t>material </a:t>
            </a:r>
            <a:r>
              <a:rPr lang="en-US" sz="1400" dirty="0">
                <a:solidFill>
                  <a:srgbClr val="FFFFFF"/>
                </a:solidFill>
              </a:rPr>
              <a:t>matters concerning the company</a:t>
            </a:r>
            <a:r>
              <a:rPr lang="en-US" sz="1400" dirty="0" smtClean="0">
                <a:solidFill>
                  <a:srgbClr val="FFFFFF"/>
                </a:solidFill>
              </a:rPr>
              <a:t>.</a:t>
            </a:r>
          </a:p>
          <a:p>
            <a:endParaRPr lang="en-US" sz="1400" dirty="0">
              <a:solidFill>
                <a:srgbClr val="FFFFFF"/>
              </a:solidFill>
            </a:endParaRPr>
          </a:p>
          <a:p>
            <a:r>
              <a:rPr lang="en-US" sz="1400" dirty="0" smtClean="0">
                <a:solidFill>
                  <a:srgbClr val="FFFFFF"/>
                </a:solidFill>
              </a:rPr>
              <a:t>4.2 Directors </a:t>
            </a:r>
            <a:r>
              <a:rPr lang="en-US" sz="1400" dirty="0">
                <a:solidFill>
                  <a:srgbClr val="FFFFFF"/>
                </a:solidFill>
              </a:rPr>
              <a:t>should state in the annual report </a:t>
            </a:r>
            <a:r>
              <a:rPr lang="en-US" sz="1400" dirty="0" smtClean="0">
                <a:solidFill>
                  <a:srgbClr val="FFFFFF"/>
                </a:solidFill>
              </a:rPr>
              <a:t>their </a:t>
            </a:r>
            <a:r>
              <a:rPr lang="en-US" sz="1400" dirty="0">
                <a:solidFill>
                  <a:srgbClr val="FFFFFF"/>
                </a:solidFill>
              </a:rPr>
              <a:t>responsibility towards the integrity of the financial reports. This includes a statement from Directors that these reports comply with applicable financial reporting standards and present a true and fair view of the financial affairs of the company</a:t>
            </a:r>
            <a:r>
              <a:rPr lang="en-US" sz="1400" dirty="0" smtClean="0">
                <a:solidFill>
                  <a:srgbClr val="FFFFFF"/>
                </a:solidFill>
              </a:rPr>
              <a:t>.</a:t>
            </a:r>
          </a:p>
          <a:p>
            <a:endParaRPr lang="en-US" sz="1400" dirty="0">
              <a:solidFill>
                <a:srgbClr val="FFFFFF"/>
              </a:solidFill>
            </a:endParaRPr>
          </a:p>
          <a:p>
            <a:r>
              <a:rPr lang="en-US" sz="1400" dirty="0" smtClean="0">
                <a:solidFill>
                  <a:srgbClr val="FFFFFF"/>
                </a:solidFill>
              </a:rPr>
              <a:t>4.3 The </a:t>
            </a:r>
            <a:r>
              <a:rPr lang="en-US" sz="1400" dirty="0">
                <a:solidFill>
                  <a:srgbClr val="FFFFFF"/>
                </a:solidFill>
              </a:rPr>
              <a:t>Board should, on an annual basis, report to shareholders and stakeholders on the external auditor’s involvement in non-audit work and fees paid to auditors. This disclosure should differentiate between fees for audit work and fees for non-audit work</a:t>
            </a:r>
            <a:r>
              <a:rPr lang="en-US" sz="1400" dirty="0" smtClean="0">
                <a:solidFill>
                  <a:srgbClr val="FFFFFF"/>
                </a:solidFill>
              </a:rPr>
              <a:t>.</a:t>
            </a:r>
          </a:p>
          <a:p>
            <a:endParaRPr lang="en-US" sz="1400" dirty="0">
              <a:solidFill>
                <a:srgbClr val="FFFFFF"/>
              </a:solidFill>
            </a:endParaRPr>
          </a:p>
          <a:p>
            <a:r>
              <a:rPr lang="en-US" sz="1400" dirty="0" smtClean="0">
                <a:solidFill>
                  <a:srgbClr val="FFFFFF"/>
                </a:solidFill>
              </a:rPr>
              <a:t>4.4 The </a:t>
            </a:r>
            <a:r>
              <a:rPr lang="en-US" sz="1400" dirty="0">
                <a:solidFill>
                  <a:srgbClr val="FFFFFF"/>
                </a:solidFill>
              </a:rPr>
              <a:t>Board should, on an annual basis, verify that the company has appropriate processes that identify and manage potential and relevant risks.</a:t>
            </a:r>
          </a:p>
          <a:p>
            <a:r>
              <a:rPr lang="en-US" sz="1400" dirty="0">
                <a:solidFill>
                  <a:srgbClr val="FFFFFF"/>
                </a:solidFill>
              </a:rPr>
              <a:t> </a:t>
            </a:r>
          </a:p>
          <a:p>
            <a:r>
              <a:rPr lang="en-US" sz="1400" dirty="0">
                <a:solidFill>
                  <a:srgbClr val="FFFFFF"/>
                </a:solidFill>
                <a:latin typeface="Myriad Pro"/>
                <a:cs typeface="Myriad Pro"/>
              </a:rPr>
              <a:t>	</a:t>
            </a:r>
          </a:p>
        </p:txBody>
      </p:sp>
      <p:sp>
        <p:nvSpPr>
          <p:cNvPr id="3" name="Rectangle 2"/>
          <p:cNvSpPr/>
          <p:nvPr/>
        </p:nvSpPr>
        <p:spPr>
          <a:xfrm>
            <a:off x="4644008" y="2204864"/>
            <a:ext cx="4392488" cy="4616648"/>
          </a:xfrm>
          <a:prstGeom prst="rect">
            <a:avLst/>
          </a:prstGeom>
        </p:spPr>
        <p:txBody>
          <a:bodyPr wrap="square">
            <a:spAutoFit/>
          </a:bodyPr>
          <a:lstStyle/>
          <a:p>
            <a:r>
              <a:rPr lang="en-US" sz="1400" dirty="0">
                <a:solidFill>
                  <a:srgbClr val="FFFFFF"/>
                </a:solidFill>
                <a:latin typeface="Myriad Pro"/>
                <a:cs typeface="Myriad Pro"/>
              </a:rPr>
              <a:t>4.5 Each company should establish an Audit Committee of the Board with responsibilities that include, but are not limited to:</a:t>
            </a:r>
          </a:p>
          <a:p>
            <a:r>
              <a:rPr lang="en-US" sz="1400" dirty="0">
                <a:solidFill>
                  <a:srgbClr val="FFFFFF"/>
                </a:solidFill>
                <a:latin typeface="Myriad Pro"/>
                <a:cs typeface="Myriad Pro"/>
              </a:rPr>
              <a:t> </a:t>
            </a:r>
          </a:p>
          <a:p>
            <a:pPr marL="285750" lvl="0" indent="-285750">
              <a:buFont typeface="Arial"/>
              <a:buChar char="•"/>
            </a:pPr>
            <a:r>
              <a:rPr lang="en-US" sz="1400" dirty="0">
                <a:solidFill>
                  <a:srgbClr val="FFFFFF"/>
                </a:solidFill>
                <a:latin typeface="Myriad Pro"/>
                <a:cs typeface="Myriad Pro"/>
              </a:rPr>
              <a:t>Recommending the appointment of external auditors;</a:t>
            </a:r>
          </a:p>
          <a:p>
            <a:pPr marL="285750" lvl="0" indent="-285750">
              <a:buFont typeface="Arial"/>
              <a:buChar char="•"/>
            </a:pPr>
            <a:r>
              <a:rPr lang="en-US" sz="1400" dirty="0">
                <a:solidFill>
                  <a:srgbClr val="FFFFFF"/>
                </a:solidFill>
                <a:latin typeface="Myriad Pro"/>
                <a:cs typeface="Myriad Pro"/>
              </a:rPr>
              <a:t>Assessing the suitability and independence of external auditors;</a:t>
            </a:r>
          </a:p>
          <a:p>
            <a:pPr marL="285750" lvl="0" indent="-285750">
              <a:buFont typeface="Arial"/>
              <a:buChar char="•"/>
            </a:pPr>
            <a:r>
              <a:rPr lang="en-US" sz="1400" dirty="0">
                <a:solidFill>
                  <a:srgbClr val="FFFFFF"/>
                </a:solidFill>
                <a:latin typeface="Myriad Pro"/>
                <a:cs typeface="Myriad Pro"/>
              </a:rPr>
              <a:t>Following-up on recommendations made by internal and external auditors; </a:t>
            </a:r>
          </a:p>
          <a:p>
            <a:pPr marL="285750" lvl="0" indent="-285750">
              <a:buFont typeface="Arial"/>
              <a:buChar char="•"/>
            </a:pPr>
            <a:r>
              <a:rPr lang="en-US" sz="1400" dirty="0">
                <a:solidFill>
                  <a:srgbClr val="FFFFFF"/>
                </a:solidFill>
                <a:latin typeface="Myriad Pro"/>
                <a:cs typeface="Myriad Pro"/>
              </a:rPr>
              <a:t>Overseeing all aspects of the company-audit firm relationship;</a:t>
            </a:r>
          </a:p>
          <a:p>
            <a:pPr marL="285750" lvl="0" indent="-285750">
              <a:buFont typeface="Arial"/>
              <a:buChar char="•"/>
            </a:pPr>
            <a:r>
              <a:rPr lang="en-US" sz="1400" dirty="0">
                <a:solidFill>
                  <a:srgbClr val="FFFFFF"/>
                </a:solidFill>
                <a:latin typeface="Myriad Pro"/>
                <a:cs typeface="Myriad Pro"/>
              </a:rPr>
              <a:t>Monitoring and reviewing the effectiveness of the internal audit function;</a:t>
            </a:r>
          </a:p>
          <a:p>
            <a:pPr marL="285750" lvl="0" indent="-285750">
              <a:buFont typeface="Arial"/>
              <a:buChar char="•"/>
            </a:pPr>
            <a:r>
              <a:rPr lang="en-US" sz="1400" dirty="0">
                <a:solidFill>
                  <a:srgbClr val="FFFFFF"/>
                </a:solidFill>
                <a:latin typeface="Myriad Pro"/>
                <a:cs typeface="Myriad Pro"/>
              </a:rPr>
              <a:t>Promoting integrity in financial reporting</a:t>
            </a:r>
          </a:p>
          <a:p>
            <a:pPr marL="285750" indent="-285750">
              <a:buFont typeface="Arial"/>
              <a:buChar char="•"/>
            </a:pPr>
            <a:endParaRPr lang="en-US" sz="1400" dirty="0">
              <a:solidFill>
                <a:srgbClr val="FFFFFF"/>
              </a:solidFill>
              <a:latin typeface="Myriad Pro"/>
              <a:cs typeface="Myriad Pro"/>
            </a:endParaRPr>
          </a:p>
          <a:p>
            <a:r>
              <a:rPr lang="en-US" sz="1400" dirty="0">
                <a:solidFill>
                  <a:srgbClr val="FFFFFF"/>
                </a:solidFill>
                <a:latin typeface="Myriad Pro"/>
                <a:cs typeface="Myriad Pro"/>
              </a:rPr>
              <a:t>4.6 Boards should report annually to shareholders on how the company is implementing the Corporate Governance Principles and explain any significant departure from Recommendations supporting each Principle.</a:t>
            </a:r>
          </a:p>
        </p:txBody>
      </p:sp>
    </p:spTree>
    <p:extLst>
      <p:ext uri="{BB962C8B-B14F-4D97-AF65-F5344CB8AC3E}">
        <p14:creationId xmlns:p14="http://schemas.microsoft.com/office/powerpoint/2010/main" val="2108062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 &amp; Recommendations</a:t>
            </a:r>
            <a:endParaRPr lang="en-ZA" sz="3200" b="1" dirty="0" smtClean="0">
              <a:latin typeface="Myriad Pro"/>
              <a:cs typeface="Myriad Pro"/>
            </a:endParaRPr>
          </a:p>
        </p:txBody>
      </p:sp>
      <p:sp>
        <p:nvSpPr>
          <p:cNvPr id="9" name="Title 1"/>
          <p:cNvSpPr txBox="1">
            <a:spLocks/>
          </p:cNvSpPr>
          <p:nvPr/>
        </p:nvSpPr>
        <p:spPr>
          <a:xfrm>
            <a:off x="323528" y="1484784"/>
            <a:ext cx="7416824"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800" b="1" dirty="0" smtClean="0">
                <a:solidFill>
                  <a:schemeClr val="bg1"/>
                </a:solidFill>
                <a:latin typeface="Myriad Pro"/>
                <a:cs typeface="Myriad Pro"/>
              </a:rPr>
              <a:t>Principle Five: </a:t>
            </a:r>
          </a:p>
          <a:p>
            <a:pPr algn="l"/>
            <a:r>
              <a:rPr lang="en-CA" sz="1800" dirty="0" smtClean="0">
                <a:solidFill>
                  <a:schemeClr val="bg1"/>
                </a:solidFill>
                <a:latin typeface="Myriad Pro"/>
                <a:cs typeface="Myriad Pro"/>
              </a:rPr>
              <a:t>Strengthen Relationships with Shareholders</a:t>
            </a:r>
            <a:endParaRPr lang="en-ZA" sz="1800" dirty="0" smtClean="0">
              <a:latin typeface="Myriad Pro"/>
              <a:cs typeface="Myriad Pro"/>
            </a:endParaRPr>
          </a:p>
        </p:txBody>
      </p:sp>
      <p:sp>
        <p:nvSpPr>
          <p:cNvPr id="2" name="Rectangle 1"/>
          <p:cNvSpPr/>
          <p:nvPr/>
        </p:nvSpPr>
        <p:spPr>
          <a:xfrm>
            <a:off x="395536" y="2492896"/>
            <a:ext cx="8212396" cy="2308324"/>
          </a:xfrm>
          <a:prstGeom prst="rect">
            <a:avLst/>
          </a:prstGeom>
        </p:spPr>
        <p:txBody>
          <a:bodyPr wrap="square">
            <a:spAutoFit/>
          </a:bodyPr>
          <a:lstStyle/>
          <a:p>
            <a:r>
              <a:rPr lang="en-US" sz="1600" dirty="0" smtClean="0">
                <a:solidFill>
                  <a:srgbClr val="FFFFFF"/>
                </a:solidFill>
              </a:rPr>
              <a:t>5.1</a:t>
            </a:r>
            <a:r>
              <a:rPr lang="en-US" sz="1600" dirty="0">
                <a:solidFill>
                  <a:srgbClr val="FFFFFF"/>
                </a:solidFill>
              </a:rPr>
              <a:t> </a:t>
            </a:r>
            <a:r>
              <a:rPr lang="en-US" sz="1600" dirty="0" smtClean="0">
                <a:solidFill>
                  <a:srgbClr val="FFFFFF"/>
                </a:solidFill>
              </a:rPr>
              <a:t>	The </a:t>
            </a:r>
            <a:r>
              <a:rPr lang="en-US" sz="1600" dirty="0">
                <a:solidFill>
                  <a:srgbClr val="FFFFFF"/>
                </a:solidFill>
              </a:rPr>
              <a:t>Board should facilitate the exercise of ownership rights by all shareholder groups, </a:t>
            </a:r>
            <a:r>
              <a:rPr lang="en-US" sz="1600" dirty="0" smtClean="0">
                <a:solidFill>
                  <a:srgbClr val="FFFFFF"/>
                </a:solidFill>
              </a:rPr>
              <a:t>	including </a:t>
            </a:r>
            <a:r>
              <a:rPr lang="en-US" sz="1600" dirty="0">
                <a:solidFill>
                  <a:srgbClr val="FFFFFF"/>
                </a:solidFill>
              </a:rPr>
              <a:t>minority or foreign shareholders and institutional investors.</a:t>
            </a:r>
          </a:p>
          <a:p>
            <a:endParaRPr lang="en-US" sz="1600" dirty="0" smtClean="0">
              <a:solidFill>
                <a:srgbClr val="FFFFFF"/>
              </a:solidFill>
            </a:endParaRPr>
          </a:p>
          <a:p>
            <a:r>
              <a:rPr lang="en-US" sz="1600" dirty="0" smtClean="0">
                <a:solidFill>
                  <a:srgbClr val="FFFFFF"/>
                </a:solidFill>
              </a:rPr>
              <a:t>5.2 	The </a:t>
            </a:r>
            <a:r>
              <a:rPr lang="en-US" sz="1600" dirty="0">
                <a:solidFill>
                  <a:srgbClr val="FFFFFF"/>
                </a:solidFill>
              </a:rPr>
              <a:t>Board should ensure that all shareholders have the opportunity to engage with </a:t>
            </a:r>
            <a:r>
              <a:rPr lang="en-US" sz="1600" dirty="0" smtClean="0">
                <a:solidFill>
                  <a:srgbClr val="FFFFFF"/>
                </a:solidFill>
              </a:rPr>
              <a:t>	the </a:t>
            </a:r>
            <a:r>
              <a:rPr lang="en-US" sz="1600" dirty="0">
                <a:solidFill>
                  <a:srgbClr val="FFFFFF"/>
                </a:solidFill>
              </a:rPr>
              <a:t>company and participate effectively in annual and special meetings.</a:t>
            </a:r>
          </a:p>
          <a:p>
            <a:endParaRPr lang="en-US" sz="1600" dirty="0" smtClean="0">
              <a:solidFill>
                <a:srgbClr val="FFFFFF"/>
              </a:solidFill>
            </a:endParaRPr>
          </a:p>
          <a:p>
            <a:r>
              <a:rPr lang="en-US" sz="1600" dirty="0" smtClean="0">
                <a:solidFill>
                  <a:srgbClr val="FFFFFF"/>
                </a:solidFill>
              </a:rPr>
              <a:t>5.3 	During </a:t>
            </a:r>
            <a:r>
              <a:rPr lang="en-US" sz="1600" dirty="0">
                <a:solidFill>
                  <a:srgbClr val="FFFFFF"/>
                </a:solidFill>
              </a:rPr>
              <a:t>the annual and special meetings, the Board should facilitate questioning of </a:t>
            </a:r>
            <a:r>
              <a:rPr lang="en-US" sz="1600" dirty="0" smtClean="0">
                <a:solidFill>
                  <a:srgbClr val="FFFFFF"/>
                </a:solidFill>
              </a:rPr>
              <a:t>	external </a:t>
            </a:r>
            <a:r>
              <a:rPr lang="en-US" sz="1600" dirty="0">
                <a:solidFill>
                  <a:srgbClr val="FFFFFF"/>
                </a:solidFill>
              </a:rPr>
              <a:t>auditors and Senior Management by shareholders, as moderated by the chairperson.</a:t>
            </a:r>
          </a:p>
          <a:p>
            <a:r>
              <a:rPr lang="en-US" sz="1600" dirty="0">
                <a:solidFill>
                  <a:srgbClr val="FFFFFF"/>
                </a:solidFill>
              </a:rPr>
              <a:t> </a:t>
            </a:r>
          </a:p>
          <a:p>
            <a:r>
              <a:rPr lang="en-US" sz="1600" dirty="0">
                <a:solidFill>
                  <a:srgbClr val="FFFFFF"/>
                </a:solidFill>
                <a:latin typeface="Myriad Pro"/>
                <a:cs typeface="Myriad Pro"/>
              </a:rPr>
              <a:t>	</a:t>
            </a:r>
          </a:p>
        </p:txBody>
      </p:sp>
    </p:spTree>
    <p:extLst>
      <p:ext uri="{BB962C8B-B14F-4D97-AF65-F5344CB8AC3E}">
        <p14:creationId xmlns:p14="http://schemas.microsoft.com/office/powerpoint/2010/main" val="2921202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5" name="TextBox 4"/>
          <p:cNvSpPr txBox="1"/>
          <p:nvPr/>
        </p:nvSpPr>
        <p:spPr>
          <a:xfrm>
            <a:off x="539552" y="2204864"/>
            <a:ext cx="7848872" cy="3785652"/>
          </a:xfrm>
          <a:prstGeom prst="rect">
            <a:avLst/>
          </a:prstGeom>
          <a:noFill/>
        </p:spPr>
        <p:txBody>
          <a:bodyPr wrap="square" rtlCol="0">
            <a:spAutoFit/>
          </a:bodyPr>
          <a:lstStyle/>
          <a:p>
            <a:r>
              <a:rPr lang="en-US" sz="2400" dirty="0" smtClean="0">
                <a:solidFill>
                  <a:schemeClr val="bg1"/>
                </a:solidFill>
                <a:latin typeface="Arial"/>
                <a:cs typeface="Arial"/>
              </a:rPr>
              <a:t>“Corporate governance involves a set of relationships between a company’s management, its board, its shareholders and other stakeholders. Corporate Governance also provides the structure through which the objectives of the company are set, and the means of attaining those objectives and monitoring performance are determined.” </a:t>
            </a:r>
          </a:p>
          <a:p>
            <a:endParaRPr lang="en-US" sz="2400" b="1" dirty="0">
              <a:solidFill>
                <a:schemeClr val="bg1"/>
              </a:solidFill>
              <a:latin typeface="Arial"/>
              <a:cs typeface="Arial"/>
            </a:endParaRPr>
          </a:p>
          <a:p>
            <a:pPr algn="r"/>
            <a:r>
              <a:rPr lang="en-US" sz="2400" b="1" dirty="0" smtClean="0">
                <a:solidFill>
                  <a:schemeClr val="bg1"/>
                </a:solidFill>
                <a:latin typeface="Arial"/>
                <a:cs typeface="Arial"/>
              </a:rPr>
              <a:t>OECD Principles of Corporate Governance</a:t>
            </a:r>
          </a:p>
          <a:p>
            <a:endParaRPr lang="en-US" sz="2400" b="1" dirty="0" smtClean="0">
              <a:solidFill>
                <a:schemeClr val="bg1"/>
              </a:solidFill>
              <a:latin typeface="Arial"/>
              <a:cs typeface="Arial"/>
            </a:endParaRPr>
          </a:p>
        </p:txBody>
      </p:sp>
      <p:sp>
        <p:nvSpPr>
          <p:cNvPr id="7" name="Title 1"/>
          <p:cNvSpPr txBox="1">
            <a:spLocks/>
          </p:cNvSpPr>
          <p:nvPr/>
        </p:nvSpPr>
        <p:spPr>
          <a:xfrm>
            <a:off x="539552" y="332656"/>
            <a:ext cx="7056784"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The Case for Corporate Governance</a:t>
            </a:r>
            <a:endParaRPr lang="en-ZA" sz="3200" b="1" dirty="0" smtClean="0">
              <a:latin typeface="Myriad Pro"/>
              <a:cs typeface="Myriad Pro"/>
            </a:endParaRPr>
          </a:p>
        </p:txBody>
      </p:sp>
    </p:spTree>
    <p:extLst>
      <p:ext uri="{BB962C8B-B14F-4D97-AF65-F5344CB8AC3E}">
        <p14:creationId xmlns:p14="http://schemas.microsoft.com/office/powerpoint/2010/main" val="2892263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17" name="Title 1"/>
          <p:cNvSpPr txBox="1">
            <a:spLocks/>
          </p:cNvSpPr>
          <p:nvPr/>
        </p:nvSpPr>
        <p:spPr>
          <a:xfrm>
            <a:off x="323528" y="332656"/>
            <a:ext cx="8172908"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The </a:t>
            </a:r>
            <a:r>
              <a:rPr lang="en-CA" sz="3200" b="1" dirty="0" err="1" smtClean="0">
                <a:solidFill>
                  <a:schemeClr val="bg1"/>
                </a:solidFill>
                <a:latin typeface="Myriad Pro"/>
                <a:cs typeface="Myriad Pro"/>
              </a:rPr>
              <a:t>T&amp;T</a:t>
            </a:r>
            <a:r>
              <a:rPr lang="en-CA" sz="3200" b="1" dirty="0" smtClean="0">
                <a:solidFill>
                  <a:schemeClr val="bg1"/>
                </a:solidFill>
                <a:latin typeface="Myriad Pro"/>
                <a:cs typeface="Myriad Pro"/>
              </a:rPr>
              <a:t> Corporate Governance Code</a:t>
            </a:r>
            <a:endParaRPr lang="en-ZA" sz="3200" b="1" dirty="0" smtClean="0">
              <a:latin typeface="Myriad Pro"/>
              <a:cs typeface="Myriad Pro"/>
            </a:endParaRPr>
          </a:p>
        </p:txBody>
      </p:sp>
      <p:sp>
        <p:nvSpPr>
          <p:cNvPr id="6" name="TextBox 5"/>
          <p:cNvSpPr txBox="1"/>
          <p:nvPr/>
        </p:nvSpPr>
        <p:spPr>
          <a:xfrm>
            <a:off x="647564" y="1628800"/>
            <a:ext cx="8496436" cy="4770537"/>
          </a:xfrm>
          <a:prstGeom prst="rect">
            <a:avLst/>
          </a:prstGeom>
          <a:noFill/>
        </p:spPr>
        <p:txBody>
          <a:bodyPr wrap="square" rtlCol="0">
            <a:spAutoFit/>
          </a:bodyPr>
          <a:lstStyle/>
          <a:p>
            <a:pPr>
              <a:spcAft>
                <a:spcPts val="600"/>
              </a:spcAft>
            </a:pPr>
            <a:r>
              <a:rPr lang="en-US" sz="2400" b="1" dirty="0" smtClean="0">
                <a:solidFill>
                  <a:schemeClr val="bg1"/>
                </a:solidFill>
                <a:latin typeface="Arial"/>
                <a:cs typeface="Arial"/>
              </a:rPr>
              <a:t>Why?</a:t>
            </a:r>
          </a:p>
          <a:p>
            <a:pPr marL="800100" lvl="1" indent="-342900">
              <a:spcAft>
                <a:spcPts val="600"/>
              </a:spcAft>
              <a:buAutoNum type="arabicPeriod"/>
            </a:pPr>
            <a:r>
              <a:rPr lang="en-US" sz="2400" b="1" dirty="0" smtClean="0">
                <a:solidFill>
                  <a:schemeClr val="bg1"/>
                </a:solidFill>
                <a:latin typeface="Arial"/>
                <a:cs typeface="Arial"/>
              </a:rPr>
              <a:t>Increased Demand for Comprehensive Reporting &amp; Accountability</a:t>
            </a:r>
          </a:p>
          <a:p>
            <a:pPr marL="800100" lvl="1" indent="-342900">
              <a:spcAft>
                <a:spcPts val="600"/>
              </a:spcAft>
              <a:buAutoNum type="arabicPeriod"/>
            </a:pPr>
            <a:r>
              <a:rPr lang="en-US" sz="2400" b="1" dirty="0" smtClean="0">
                <a:solidFill>
                  <a:schemeClr val="bg1"/>
                </a:solidFill>
                <a:latin typeface="Arial"/>
                <a:cs typeface="Arial"/>
              </a:rPr>
              <a:t>Increased International Use of Codes &amp; Governance Disclosures</a:t>
            </a:r>
          </a:p>
          <a:p>
            <a:pPr marL="800100" lvl="1" indent="-342900">
              <a:spcAft>
                <a:spcPts val="600"/>
              </a:spcAft>
              <a:buAutoNum type="arabicPeriod"/>
            </a:pPr>
            <a:r>
              <a:rPr lang="en-US" sz="2400" b="1" dirty="0" smtClean="0">
                <a:solidFill>
                  <a:schemeClr val="bg1"/>
                </a:solidFill>
                <a:latin typeface="Arial"/>
                <a:cs typeface="Arial"/>
              </a:rPr>
              <a:t>Trinidad &amp; Tobago lagging significantly</a:t>
            </a:r>
          </a:p>
          <a:p>
            <a:pPr>
              <a:spcAft>
                <a:spcPts val="600"/>
              </a:spcAft>
            </a:pPr>
            <a:r>
              <a:rPr lang="en-US" sz="2400" b="1" dirty="0" smtClean="0">
                <a:solidFill>
                  <a:schemeClr val="bg1"/>
                </a:solidFill>
                <a:latin typeface="Arial"/>
                <a:cs typeface="Arial"/>
              </a:rPr>
              <a:t>Key Success Factors:</a:t>
            </a:r>
            <a:endParaRPr lang="en-US" sz="2400" b="1" dirty="0">
              <a:solidFill>
                <a:schemeClr val="bg1"/>
              </a:solidFill>
              <a:latin typeface="Arial"/>
              <a:cs typeface="Arial"/>
            </a:endParaRPr>
          </a:p>
          <a:p>
            <a:pPr marL="800100" lvl="1" indent="-342900">
              <a:spcAft>
                <a:spcPts val="600"/>
              </a:spcAft>
              <a:buAutoNum type="arabicPeriod"/>
            </a:pPr>
            <a:r>
              <a:rPr lang="en-US" sz="2400" b="1" dirty="0" smtClean="0">
                <a:solidFill>
                  <a:schemeClr val="bg1"/>
                </a:solidFill>
                <a:latin typeface="Arial"/>
                <a:cs typeface="Arial"/>
              </a:rPr>
              <a:t>Appropriateness for Local Markets</a:t>
            </a:r>
          </a:p>
          <a:p>
            <a:pPr marL="800100" lvl="1" indent="-342900">
              <a:spcAft>
                <a:spcPts val="600"/>
              </a:spcAft>
              <a:buAutoNum type="arabicPeriod"/>
            </a:pPr>
            <a:r>
              <a:rPr lang="en-US" sz="2400" b="1" dirty="0" smtClean="0">
                <a:solidFill>
                  <a:schemeClr val="bg1"/>
                </a:solidFill>
                <a:latin typeface="Arial"/>
                <a:cs typeface="Arial"/>
              </a:rPr>
              <a:t>Consistency with International Standards</a:t>
            </a:r>
          </a:p>
          <a:p>
            <a:pPr marL="800100" lvl="1" indent="-342900">
              <a:spcAft>
                <a:spcPts val="600"/>
              </a:spcAft>
              <a:buAutoNum type="arabicPeriod"/>
            </a:pPr>
            <a:r>
              <a:rPr lang="en-US" sz="2400" b="1" dirty="0" smtClean="0">
                <a:solidFill>
                  <a:schemeClr val="bg1"/>
                </a:solidFill>
                <a:latin typeface="Arial"/>
                <a:cs typeface="Arial"/>
              </a:rPr>
              <a:t>High Adoption Rate</a:t>
            </a:r>
          </a:p>
          <a:p>
            <a:pPr marL="800100" lvl="1" indent="-342900">
              <a:spcAft>
                <a:spcPts val="600"/>
              </a:spcAft>
              <a:buAutoNum type="arabicPeriod"/>
            </a:pPr>
            <a:r>
              <a:rPr lang="en-US" sz="2400" b="1" dirty="0" smtClean="0">
                <a:solidFill>
                  <a:schemeClr val="bg1"/>
                </a:solidFill>
                <a:latin typeface="Arial"/>
                <a:cs typeface="Arial"/>
              </a:rPr>
              <a:t>Increased Awareness of Corporate Governance</a:t>
            </a:r>
            <a:endParaRPr lang="en-US" sz="2400" b="1" dirty="0">
              <a:solidFill>
                <a:schemeClr val="bg1"/>
              </a:solidFill>
              <a:latin typeface="Arial"/>
              <a:cs typeface="Arial"/>
            </a:endParaRPr>
          </a:p>
        </p:txBody>
      </p:sp>
    </p:spTree>
    <p:extLst>
      <p:ext uri="{BB962C8B-B14F-4D97-AF65-F5344CB8AC3E}">
        <p14:creationId xmlns:p14="http://schemas.microsoft.com/office/powerpoint/2010/main" val="88745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17" name="Title 1"/>
          <p:cNvSpPr txBox="1">
            <a:spLocks/>
          </p:cNvSpPr>
          <p:nvPr/>
        </p:nvSpPr>
        <p:spPr>
          <a:xfrm>
            <a:off x="323528" y="332656"/>
            <a:ext cx="8172908"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The </a:t>
            </a:r>
            <a:r>
              <a:rPr lang="en-CA" sz="3200" b="1" dirty="0" err="1" smtClean="0">
                <a:solidFill>
                  <a:schemeClr val="bg1"/>
                </a:solidFill>
                <a:latin typeface="Myriad Pro"/>
                <a:cs typeface="Myriad Pro"/>
              </a:rPr>
              <a:t>T&amp;T</a:t>
            </a:r>
            <a:r>
              <a:rPr lang="en-CA" sz="3200" b="1" dirty="0" smtClean="0">
                <a:solidFill>
                  <a:schemeClr val="bg1"/>
                </a:solidFill>
                <a:latin typeface="Myriad Pro"/>
                <a:cs typeface="Myriad Pro"/>
              </a:rPr>
              <a:t> Corporate Governance Code</a:t>
            </a:r>
            <a:endParaRPr lang="en-ZA" sz="3200" b="1" dirty="0" smtClean="0">
              <a:latin typeface="Myriad Pro"/>
              <a:cs typeface="Myriad Pro"/>
            </a:endParaRPr>
          </a:p>
        </p:txBody>
      </p:sp>
      <p:sp>
        <p:nvSpPr>
          <p:cNvPr id="6" name="TextBox 5"/>
          <p:cNvSpPr txBox="1"/>
          <p:nvPr/>
        </p:nvSpPr>
        <p:spPr>
          <a:xfrm>
            <a:off x="647564" y="1628800"/>
            <a:ext cx="8496436" cy="4924425"/>
          </a:xfrm>
          <a:prstGeom prst="rect">
            <a:avLst/>
          </a:prstGeom>
          <a:noFill/>
        </p:spPr>
        <p:txBody>
          <a:bodyPr wrap="square" rtlCol="0">
            <a:spAutoFit/>
          </a:bodyPr>
          <a:lstStyle/>
          <a:p>
            <a:pPr>
              <a:spcAft>
                <a:spcPts val="600"/>
              </a:spcAft>
            </a:pPr>
            <a:r>
              <a:rPr lang="en-US" sz="2400" b="1" dirty="0" smtClean="0">
                <a:solidFill>
                  <a:schemeClr val="bg1"/>
                </a:solidFill>
                <a:latin typeface="Arial"/>
                <a:cs typeface="Arial"/>
              </a:rPr>
              <a:t>Who?</a:t>
            </a:r>
          </a:p>
          <a:p>
            <a:pPr marL="800100" lvl="1" indent="-342900">
              <a:spcAft>
                <a:spcPts val="600"/>
              </a:spcAft>
              <a:buAutoNum type="arabicPeriod"/>
            </a:pPr>
            <a:r>
              <a:rPr lang="en-US" sz="2400" b="1" dirty="0" smtClean="0">
                <a:solidFill>
                  <a:schemeClr val="bg1"/>
                </a:solidFill>
                <a:latin typeface="Arial"/>
                <a:cs typeface="Arial"/>
              </a:rPr>
              <a:t>Entities with Public Accountability</a:t>
            </a:r>
          </a:p>
          <a:p>
            <a:pPr>
              <a:spcAft>
                <a:spcPts val="600"/>
              </a:spcAft>
            </a:pPr>
            <a:r>
              <a:rPr lang="en-US" sz="2400" b="1" dirty="0" smtClean="0">
                <a:solidFill>
                  <a:schemeClr val="bg1"/>
                </a:solidFill>
                <a:latin typeface="Arial"/>
                <a:cs typeface="Arial"/>
              </a:rPr>
              <a:t>How?</a:t>
            </a:r>
            <a:endParaRPr lang="en-US" sz="2400" b="1" dirty="0">
              <a:solidFill>
                <a:schemeClr val="bg1"/>
              </a:solidFill>
              <a:latin typeface="Arial"/>
              <a:cs typeface="Arial"/>
            </a:endParaRPr>
          </a:p>
          <a:p>
            <a:pPr marL="800100" lvl="1" indent="-342900">
              <a:spcAft>
                <a:spcPts val="600"/>
              </a:spcAft>
              <a:buAutoNum type="arabicPeriod"/>
            </a:pPr>
            <a:r>
              <a:rPr lang="en-US" sz="2400" b="1" dirty="0" smtClean="0">
                <a:solidFill>
                  <a:schemeClr val="bg1"/>
                </a:solidFill>
                <a:latin typeface="Arial"/>
                <a:cs typeface="Arial"/>
              </a:rPr>
              <a:t>Voluntary Compliance</a:t>
            </a:r>
          </a:p>
          <a:p>
            <a:pPr marL="800100" lvl="1" indent="-342900">
              <a:spcAft>
                <a:spcPts val="600"/>
              </a:spcAft>
              <a:buAutoNum type="arabicPeriod"/>
            </a:pPr>
            <a:r>
              <a:rPr lang="en-US" sz="2400" b="1" dirty="0" smtClean="0">
                <a:solidFill>
                  <a:schemeClr val="bg1"/>
                </a:solidFill>
                <a:latin typeface="Arial"/>
                <a:cs typeface="Arial"/>
              </a:rPr>
              <a:t>Adapt to Individual Cases</a:t>
            </a:r>
          </a:p>
          <a:p>
            <a:pPr marL="800100" lvl="1" indent="-342900">
              <a:spcAft>
                <a:spcPts val="600"/>
              </a:spcAft>
              <a:buAutoNum type="arabicPeriod"/>
            </a:pPr>
            <a:r>
              <a:rPr lang="en-US" sz="2400" b="1" dirty="0" smtClean="0">
                <a:solidFill>
                  <a:schemeClr val="bg1"/>
                </a:solidFill>
                <a:latin typeface="Arial"/>
                <a:cs typeface="Arial"/>
              </a:rPr>
              <a:t>“Apply or Explain”</a:t>
            </a:r>
          </a:p>
          <a:p>
            <a:pPr>
              <a:spcAft>
                <a:spcPts val="600"/>
              </a:spcAft>
            </a:pPr>
            <a:r>
              <a:rPr lang="en-US" sz="2400" b="1" dirty="0" smtClean="0">
                <a:solidFill>
                  <a:schemeClr val="bg1"/>
                </a:solidFill>
                <a:latin typeface="Arial"/>
                <a:cs typeface="Arial"/>
              </a:rPr>
              <a:t>What?</a:t>
            </a:r>
          </a:p>
          <a:p>
            <a:pPr marL="800100" lvl="1" indent="-342900">
              <a:spcAft>
                <a:spcPts val="600"/>
              </a:spcAft>
              <a:buAutoNum type="arabicPeriod"/>
            </a:pPr>
            <a:r>
              <a:rPr lang="en-US" sz="2400" b="1" dirty="0" smtClean="0">
                <a:solidFill>
                  <a:schemeClr val="bg1"/>
                </a:solidFill>
                <a:latin typeface="Arial"/>
                <a:cs typeface="Arial"/>
              </a:rPr>
              <a:t>Principles</a:t>
            </a:r>
            <a:endParaRPr lang="en-US" sz="2400" b="1" dirty="0">
              <a:solidFill>
                <a:schemeClr val="bg1"/>
              </a:solidFill>
              <a:latin typeface="Arial"/>
              <a:cs typeface="Arial"/>
            </a:endParaRPr>
          </a:p>
          <a:p>
            <a:pPr marL="800100" lvl="1" indent="-342900">
              <a:spcAft>
                <a:spcPts val="600"/>
              </a:spcAft>
              <a:buAutoNum type="arabicPeriod"/>
            </a:pPr>
            <a:r>
              <a:rPr lang="en-US" sz="2400" b="1" dirty="0" smtClean="0">
                <a:solidFill>
                  <a:schemeClr val="bg1"/>
                </a:solidFill>
                <a:latin typeface="Arial"/>
                <a:cs typeface="Arial"/>
              </a:rPr>
              <a:t>Recommendations</a:t>
            </a:r>
            <a:endParaRPr lang="en-US" sz="2400" b="1" dirty="0">
              <a:solidFill>
                <a:schemeClr val="bg1"/>
              </a:solidFill>
              <a:latin typeface="Arial"/>
              <a:cs typeface="Arial"/>
            </a:endParaRPr>
          </a:p>
          <a:p>
            <a:pPr marL="800100" lvl="1" indent="-342900">
              <a:spcAft>
                <a:spcPts val="600"/>
              </a:spcAft>
              <a:buAutoNum type="arabicPeriod"/>
            </a:pPr>
            <a:r>
              <a:rPr lang="en-US" sz="2400" b="1" dirty="0" smtClean="0">
                <a:solidFill>
                  <a:schemeClr val="bg1"/>
                </a:solidFill>
                <a:latin typeface="Arial"/>
                <a:cs typeface="Arial"/>
              </a:rPr>
              <a:t>Guidance [suggestions]</a:t>
            </a:r>
            <a:endParaRPr lang="en-US" sz="2400" b="1" dirty="0">
              <a:solidFill>
                <a:schemeClr val="bg1"/>
              </a:solidFill>
              <a:latin typeface="Arial"/>
              <a:cs typeface="Arial"/>
            </a:endParaRPr>
          </a:p>
          <a:p>
            <a:pPr>
              <a:spcAft>
                <a:spcPts val="600"/>
              </a:spcAft>
            </a:pPr>
            <a:endParaRPr lang="en-US" sz="2400" b="1" dirty="0" smtClean="0">
              <a:solidFill>
                <a:schemeClr val="bg1"/>
              </a:solidFill>
              <a:latin typeface="Arial"/>
              <a:cs typeface="Arial"/>
            </a:endParaRPr>
          </a:p>
        </p:txBody>
      </p:sp>
    </p:spTree>
    <p:extLst>
      <p:ext uri="{BB962C8B-B14F-4D97-AF65-F5344CB8AC3E}">
        <p14:creationId xmlns:p14="http://schemas.microsoft.com/office/powerpoint/2010/main" val="225498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fade">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a:t>
            </a:r>
            <a:endParaRPr lang="en-ZA" sz="3200" b="1" dirty="0" smtClean="0">
              <a:latin typeface="Myriad Pro"/>
              <a:cs typeface="Myriad Pro"/>
            </a:endParaRPr>
          </a:p>
        </p:txBody>
      </p:sp>
      <p:sp>
        <p:nvSpPr>
          <p:cNvPr id="9" name="Title 1"/>
          <p:cNvSpPr txBox="1">
            <a:spLocks/>
          </p:cNvSpPr>
          <p:nvPr/>
        </p:nvSpPr>
        <p:spPr>
          <a:xfrm>
            <a:off x="323528" y="1268760"/>
            <a:ext cx="8496944" cy="547260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tabLst>
                <a:tab pos="457200" algn="l"/>
              </a:tabLst>
            </a:pPr>
            <a:r>
              <a:rPr lang="en-CA" sz="3300" smtClean="0">
                <a:solidFill>
                  <a:schemeClr val="bg1"/>
                </a:solidFill>
                <a:latin typeface="Arial" pitchFamily="34" charset="0"/>
                <a:cs typeface="Arial" pitchFamily="34" charset="0"/>
              </a:rPr>
              <a:t>1 Establish </a:t>
            </a:r>
            <a:r>
              <a:rPr lang="en-CA" sz="3300" dirty="0" smtClean="0">
                <a:solidFill>
                  <a:schemeClr val="bg1"/>
                </a:solidFill>
                <a:latin typeface="Arial" pitchFamily="34" charset="0"/>
                <a:cs typeface="Arial" pitchFamily="34" charset="0"/>
              </a:rPr>
              <a:t>a Framework for Effective Governance</a:t>
            </a:r>
          </a:p>
          <a:p>
            <a:pPr marL="457200" indent="-457200" algn="l">
              <a:spcAft>
                <a:spcPts val="600"/>
              </a:spcAft>
            </a:pPr>
            <a:r>
              <a:rPr lang="en-CA" sz="3300" dirty="0" smtClean="0">
                <a:solidFill>
                  <a:schemeClr val="bg1"/>
                </a:solidFill>
                <a:latin typeface="Arial" pitchFamily="34" charset="0"/>
                <a:cs typeface="Arial" pitchFamily="34" charset="0"/>
              </a:rPr>
              <a:t>2</a:t>
            </a:r>
            <a:r>
              <a:rPr lang="en-CA" sz="3300" b="1" dirty="0" smtClean="0">
                <a:solidFill>
                  <a:schemeClr val="bg1"/>
                </a:solidFill>
                <a:latin typeface="Arial" pitchFamily="34" charset="0"/>
                <a:cs typeface="Arial" pitchFamily="34" charset="0"/>
              </a:rPr>
              <a:t> </a:t>
            </a:r>
            <a:r>
              <a:rPr lang="en-CA" sz="3300" dirty="0" smtClean="0">
                <a:solidFill>
                  <a:schemeClr val="bg1"/>
                </a:solidFill>
                <a:latin typeface="Arial" pitchFamily="34" charset="0"/>
                <a:cs typeface="Arial" pitchFamily="34" charset="0"/>
              </a:rPr>
              <a:t>Strengthen the </a:t>
            </a:r>
            <a:r>
              <a:rPr lang="en-CA" sz="3300" dirty="0">
                <a:solidFill>
                  <a:schemeClr val="bg1"/>
                </a:solidFill>
                <a:latin typeface="Arial" pitchFamily="34" charset="0"/>
                <a:cs typeface="Arial" pitchFamily="34" charset="0"/>
              </a:rPr>
              <a:t>Composition and Performance of Board and </a:t>
            </a:r>
            <a:r>
              <a:rPr lang="en-CA" sz="3300" dirty="0" smtClean="0">
                <a:solidFill>
                  <a:schemeClr val="bg1"/>
                </a:solidFill>
                <a:latin typeface="Arial" pitchFamily="34" charset="0"/>
                <a:cs typeface="Arial" pitchFamily="34" charset="0"/>
              </a:rPr>
              <a:t>Committees</a:t>
            </a:r>
          </a:p>
          <a:p>
            <a:pPr marL="457200" indent="-457200" algn="l">
              <a:spcAft>
                <a:spcPts val="600"/>
              </a:spcAft>
            </a:pPr>
            <a:r>
              <a:rPr lang="en-CA" sz="3300" dirty="0" smtClean="0">
                <a:solidFill>
                  <a:schemeClr val="bg1"/>
                </a:solidFill>
                <a:latin typeface="Arial" pitchFamily="34" charset="0"/>
                <a:cs typeface="Arial" pitchFamily="34" charset="0"/>
              </a:rPr>
              <a:t>3 Reinforce </a:t>
            </a:r>
            <a:r>
              <a:rPr lang="en-CA" sz="3300" dirty="0">
                <a:solidFill>
                  <a:schemeClr val="bg1"/>
                </a:solidFill>
                <a:latin typeface="Arial" pitchFamily="34" charset="0"/>
                <a:cs typeface="Arial" pitchFamily="34" charset="0"/>
              </a:rPr>
              <a:t>Loyalty &amp; </a:t>
            </a:r>
            <a:r>
              <a:rPr lang="en-CA" sz="3300" dirty="0" smtClean="0">
                <a:solidFill>
                  <a:schemeClr val="bg1"/>
                </a:solidFill>
                <a:latin typeface="Arial" pitchFamily="34" charset="0"/>
                <a:cs typeface="Arial" pitchFamily="34" charset="0"/>
              </a:rPr>
              <a:t>Independence</a:t>
            </a:r>
            <a:endParaRPr lang="en-ZA" sz="3300" dirty="0">
              <a:solidFill>
                <a:schemeClr val="bg1"/>
              </a:solidFill>
              <a:latin typeface="Arial" pitchFamily="34" charset="0"/>
              <a:cs typeface="Arial" pitchFamily="34" charset="0"/>
            </a:endParaRPr>
          </a:p>
          <a:p>
            <a:pPr marL="457200" indent="-457200" algn="l">
              <a:spcAft>
                <a:spcPts val="600"/>
              </a:spcAft>
            </a:pPr>
            <a:r>
              <a:rPr lang="en-ZA" sz="3300" dirty="0" smtClean="0">
                <a:solidFill>
                  <a:schemeClr val="bg1"/>
                </a:solidFill>
                <a:latin typeface="Arial" pitchFamily="34" charset="0"/>
                <a:cs typeface="Arial" pitchFamily="34" charset="0"/>
              </a:rPr>
              <a:t>4 Foster Accountability</a:t>
            </a:r>
          </a:p>
          <a:p>
            <a:pPr marL="457200" indent="-457200" algn="l">
              <a:spcAft>
                <a:spcPts val="600"/>
              </a:spcAft>
            </a:pPr>
            <a:r>
              <a:rPr lang="en-ZA" sz="3300" dirty="0" smtClean="0">
                <a:solidFill>
                  <a:schemeClr val="bg1"/>
                </a:solidFill>
                <a:latin typeface="Arial" pitchFamily="34" charset="0"/>
                <a:cs typeface="Arial" pitchFamily="34" charset="0"/>
              </a:rPr>
              <a:t>5 Strengthen Relationships with Shareholders</a:t>
            </a:r>
            <a:endParaRPr lang="en-ZA" sz="3300" dirty="0" smtClean="0">
              <a:latin typeface="Arial" pitchFamily="34" charset="0"/>
              <a:cs typeface="Arial" pitchFamily="34" charset="0"/>
            </a:endParaRPr>
          </a:p>
          <a:p>
            <a:pPr algn="l"/>
            <a:endParaRPr lang="en-ZA" sz="2500" dirty="0" smtClean="0">
              <a:latin typeface="Myriad Pro"/>
              <a:cs typeface="Myriad Pro"/>
            </a:endParaRPr>
          </a:p>
        </p:txBody>
      </p:sp>
    </p:spTree>
    <p:extLst>
      <p:ext uri="{BB962C8B-B14F-4D97-AF65-F5344CB8AC3E}">
        <p14:creationId xmlns:p14="http://schemas.microsoft.com/office/powerpoint/2010/main" val="164809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www.caribbeangovernance.org</a:t>
            </a:r>
            <a:endParaRPr lang="en-US" dirty="0">
              <a:solidFill>
                <a:schemeClr val="bg1"/>
              </a:solidFill>
            </a:endParaRPr>
          </a:p>
        </p:txBody>
      </p:sp>
      <p:sp>
        <p:nvSpPr>
          <p:cNvPr id="3" name="Content Placeholder 2"/>
          <p:cNvSpPr>
            <a:spLocks noGrp="1"/>
          </p:cNvSpPr>
          <p:nvPr>
            <p:ph idx="1"/>
          </p:nvPr>
        </p:nvSpPr>
        <p:spPr/>
        <p:txBody>
          <a:bodyPr/>
          <a:lstStyle/>
          <a:p>
            <a:endParaRPr lang="en-US" dirty="0"/>
          </a:p>
        </p:txBody>
      </p:sp>
      <p:pic>
        <p:nvPicPr>
          <p:cNvPr id="4" name="Picture 3" descr="Cover.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3422" y="1427932"/>
            <a:ext cx="3877155" cy="5157841"/>
          </a:xfrm>
          <a:prstGeom prst="rect">
            <a:avLst/>
          </a:prstGeom>
        </p:spPr>
      </p:pic>
    </p:spTree>
    <p:extLst>
      <p:ext uri="{BB962C8B-B14F-4D97-AF65-F5344CB8AC3E}">
        <p14:creationId xmlns:p14="http://schemas.microsoft.com/office/powerpoint/2010/main" val="1481368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 &amp; Recommendations</a:t>
            </a:r>
            <a:endParaRPr lang="en-ZA" sz="3200" b="1" dirty="0" smtClean="0">
              <a:latin typeface="Myriad Pro"/>
              <a:cs typeface="Myriad Pro"/>
            </a:endParaRPr>
          </a:p>
        </p:txBody>
      </p:sp>
      <p:sp>
        <p:nvSpPr>
          <p:cNvPr id="9" name="Title 1"/>
          <p:cNvSpPr txBox="1">
            <a:spLocks/>
          </p:cNvSpPr>
          <p:nvPr/>
        </p:nvSpPr>
        <p:spPr>
          <a:xfrm>
            <a:off x="395536" y="1628800"/>
            <a:ext cx="5544616"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800" b="1" dirty="0" smtClean="0">
                <a:solidFill>
                  <a:schemeClr val="bg1"/>
                </a:solidFill>
                <a:latin typeface="Myriad Pro"/>
                <a:cs typeface="Myriad Pro"/>
              </a:rPr>
              <a:t>Principle One: </a:t>
            </a:r>
          </a:p>
          <a:p>
            <a:pPr algn="l"/>
            <a:r>
              <a:rPr lang="en-CA" sz="1800" dirty="0" smtClean="0">
                <a:solidFill>
                  <a:schemeClr val="bg1"/>
                </a:solidFill>
                <a:latin typeface="Myriad Pro"/>
                <a:cs typeface="Myriad Pro"/>
              </a:rPr>
              <a:t>Establish a Framework for Effective Governance</a:t>
            </a:r>
            <a:endParaRPr lang="en-ZA" sz="1800" dirty="0" smtClean="0">
              <a:latin typeface="Myriad Pro"/>
              <a:cs typeface="Myriad Pro"/>
            </a:endParaRPr>
          </a:p>
        </p:txBody>
      </p:sp>
      <p:sp>
        <p:nvSpPr>
          <p:cNvPr id="7" name="Rectangle 6"/>
          <p:cNvSpPr/>
          <p:nvPr/>
        </p:nvSpPr>
        <p:spPr>
          <a:xfrm>
            <a:off x="395536" y="2420888"/>
            <a:ext cx="8136904" cy="4524315"/>
          </a:xfrm>
          <a:prstGeom prst="rect">
            <a:avLst/>
          </a:prstGeom>
        </p:spPr>
        <p:txBody>
          <a:bodyPr wrap="square">
            <a:spAutoFit/>
          </a:bodyPr>
          <a:lstStyle/>
          <a:p>
            <a:r>
              <a:rPr lang="en-US" sz="1600" dirty="0">
                <a:solidFill>
                  <a:schemeClr val="bg1"/>
                </a:solidFill>
                <a:latin typeface="Myriad Pro"/>
                <a:cs typeface="Myriad Pro"/>
              </a:rPr>
              <a:t>1.1	The Board should establish and make publicly available a clear outline of its roles </a:t>
            </a:r>
            <a:r>
              <a:rPr lang="en-US" sz="1600" dirty="0" smtClean="0">
                <a:solidFill>
                  <a:schemeClr val="bg1"/>
                </a:solidFill>
                <a:latin typeface="Myriad Pro"/>
                <a:cs typeface="Myriad Pro"/>
              </a:rPr>
              <a:t>and responsibilities</a:t>
            </a:r>
            <a:r>
              <a:rPr lang="en-US" sz="1600" dirty="0">
                <a:solidFill>
                  <a:schemeClr val="bg1"/>
                </a:solidFill>
                <a:latin typeface="Myriad Pro"/>
                <a:cs typeface="Myriad Pro"/>
              </a:rPr>
              <a:t>, including any formal delegations to Management.	</a:t>
            </a:r>
            <a:endParaRPr lang="en-US" sz="1600" dirty="0" smtClean="0">
              <a:solidFill>
                <a:schemeClr val="bg1"/>
              </a:solidFill>
              <a:latin typeface="Myriad Pro"/>
              <a:cs typeface="Myriad Pro"/>
            </a:endParaRPr>
          </a:p>
          <a:p>
            <a:endParaRPr lang="en-US" sz="1600" dirty="0">
              <a:solidFill>
                <a:schemeClr val="bg1"/>
              </a:solidFill>
              <a:latin typeface="Myriad Pro"/>
              <a:cs typeface="Myriad Pro"/>
            </a:endParaRPr>
          </a:p>
          <a:p>
            <a:r>
              <a:rPr lang="en-US" sz="1600" dirty="0">
                <a:solidFill>
                  <a:schemeClr val="bg1"/>
                </a:solidFill>
                <a:latin typeface="Myriad Pro"/>
                <a:cs typeface="Myriad Pro"/>
              </a:rPr>
              <a:t>1.2	The chairperson of the Board should be a non-executive Director and preferably an </a:t>
            </a:r>
            <a:r>
              <a:rPr lang="en-US" sz="1600" dirty="0" smtClean="0">
                <a:solidFill>
                  <a:schemeClr val="bg1"/>
                </a:solidFill>
                <a:latin typeface="Myriad Pro"/>
                <a:cs typeface="Myriad Pro"/>
              </a:rPr>
              <a:t>independent </a:t>
            </a:r>
            <a:r>
              <a:rPr lang="en-US" sz="1600" dirty="0">
                <a:solidFill>
                  <a:schemeClr val="bg1"/>
                </a:solidFill>
                <a:latin typeface="Myriad Pro"/>
                <a:cs typeface="Myriad Pro"/>
              </a:rPr>
              <a:t>Director. Where the chairperson of the Board is not an independent </a:t>
            </a:r>
            <a:r>
              <a:rPr lang="en-US" sz="1600" dirty="0" smtClean="0">
                <a:solidFill>
                  <a:schemeClr val="bg1"/>
                </a:solidFill>
                <a:latin typeface="Myriad Pro"/>
                <a:cs typeface="Myriad Pro"/>
              </a:rPr>
              <a:t>non-executive </a:t>
            </a:r>
            <a:r>
              <a:rPr lang="en-US" sz="1600" dirty="0">
                <a:solidFill>
                  <a:schemeClr val="bg1"/>
                </a:solidFill>
                <a:latin typeface="Myriad Pro"/>
                <a:cs typeface="Myriad Pro"/>
              </a:rPr>
              <a:t>Director, the Board should appoint a lead independent Director.	</a:t>
            </a:r>
            <a:endParaRPr lang="en-US" sz="1600" dirty="0" smtClean="0">
              <a:solidFill>
                <a:schemeClr val="bg1"/>
              </a:solidFill>
              <a:latin typeface="Myriad Pro"/>
              <a:cs typeface="Myriad Pro"/>
            </a:endParaRPr>
          </a:p>
          <a:p>
            <a:endParaRPr lang="en-US" sz="1600" dirty="0">
              <a:solidFill>
                <a:schemeClr val="bg1"/>
              </a:solidFill>
              <a:latin typeface="Myriad Pro"/>
              <a:cs typeface="Myriad Pro"/>
            </a:endParaRPr>
          </a:p>
          <a:p>
            <a:r>
              <a:rPr lang="en-US" sz="1600" dirty="0">
                <a:solidFill>
                  <a:schemeClr val="bg1"/>
                </a:solidFill>
                <a:latin typeface="Myriad Pro"/>
                <a:cs typeface="Myriad Pro"/>
              </a:rPr>
              <a:t>1.3	The Board should demonstrate ethical leadership, which includes commitment to </a:t>
            </a:r>
            <a:r>
              <a:rPr lang="en-US" sz="1600" dirty="0" smtClean="0">
                <a:solidFill>
                  <a:schemeClr val="bg1"/>
                </a:solidFill>
                <a:latin typeface="Myriad Pro"/>
                <a:cs typeface="Myriad Pro"/>
              </a:rPr>
              <a:t>high </a:t>
            </a:r>
            <a:r>
              <a:rPr lang="en-US" sz="1600" dirty="0">
                <a:solidFill>
                  <a:schemeClr val="bg1"/>
                </a:solidFill>
                <a:latin typeface="Myriad Pro"/>
                <a:cs typeface="Myriad Pro"/>
              </a:rPr>
              <a:t>ethical </a:t>
            </a:r>
            <a:r>
              <a:rPr lang="en-US" sz="1600" dirty="0" smtClean="0">
                <a:solidFill>
                  <a:schemeClr val="bg1"/>
                </a:solidFill>
                <a:latin typeface="Myriad Pro"/>
                <a:cs typeface="Myriad Pro"/>
              </a:rPr>
              <a:t>standards </a:t>
            </a:r>
            <a:r>
              <a:rPr lang="en-US" sz="1600" dirty="0">
                <a:solidFill>
                  <a:schemeClr val="bg1"/>
                </a:solidFill>
                <a:latin typeface="Myriad Pro"/>
                <a:cs typeface="Myriad Pro"/>
              </a:rPr>
              <a:t>and responsible decision-making</a:t>
            </a:r>
            <a:r>
              <a:rPr lang="en-US" sz="1600" dirty="0" smtClean="0">
                <a:solidFill>
                  <a:schemeClr val="bg1"/>
                </a:solidFill>
                <a:latin typeface="Myriad Pro"/>
                <a:cs typeface="Myriad Pro"/>
              </a:rPr>
              <a:t>.</a:t>
            </a:r>
          </a:p>
          <a:p>
            <a:r>
              <a:rPr lang="en-US" sz="1600" dirty="0">
                <a:solidFill>
                  <a:schemeClr val="bg1"/>
                </a:solidFill>
                <a:latin typeface="Myriad Pro"/>
                <a:cs typeface="Myriad Pro"/>
              </a:rPr>
              <a:t>	</a:t>
            </a:r>
          </a:p>
          <a:p>
            <a:r>
              <a:rPr lang="en-US" sz="1600" dirty="0">
                <a:solidFill>
                  <a:schemeClr val="bg1"/>
                </a:solidFill>
                <a:latin typeface="Myriad Pro"/>
                <a:cs typeface="Myriad Pro"/>
              </a:rPr>
              <a:t>1.4	The Board should ensure that it is supplied with information in a timely manner, in a </a:t>
            </a:r>
            <a:r>
              <a:rPr lang="en-US" sz="1600" dirty="0" smtClean="0">
                <a:solidFill>
                  <a:schemeClr val="bg1"/>
                </a:solidFill>
                <a:latin typeface="Myriad Pro"/>
                <a:cs typeface="Myriad Pro"/>
              </a:rPr>
              <a:t>form </a:t>
            </a:r>
            <a:r>
              <a:rPr lang="en-US" sz="1600" dirty="0">
                <a:solidFill>
                  <a:schemeClr val="bg1"/>
                </a:solidFill>
                <a:latin typeface="Myriad Pro"/>
                <a:cs typeface="Myriad Pro"/>
              </a:rPr>
              <a:t>and </a:t>
            </a:r>
            <a:r>
              <a:rPr lang="en-US" sz="1600" dirty="0" smtClean="0">
                <a:solidFill>
                  <a:schemeClr val="bg1"/>
                </a:solidFill>
                <a:latin typeface="Myriad Pro"/>
                <a:cs typeface="Myriad Pro"/>
              </a:rPr>
              <a:t>of </a:t>
            </a:r>
            <a:r>
              <a:rPr lang="en-US" sz="1600" dirty="0">
                <a:solidFill>
                  <a:schemeClr val="bg1"/>
                </a:solidFill>
                <a:latin typeface="Myriad Pro"/>
                <a:cs typeface="Myriad Pro"/>
              </a:rPr>
              <a:t>a quality appropriate to enable it to discharge its duties effectively.	</a:t>
            </a:r>
          </a:p>
          <a:p>
            <a:r>
              <a:rPr lang="en-US" sz="1600" dirty="0">
                <a:solidFill>
                  <a:schemeClr val="bg1"/>
                </a:solidFill>
                <a:latin typeface="Myriad Pro"/>
                <a:cs typeface="Myriad Pro"/>
              </a:rPr>
              <a:t>1.5	The Board should take into account the legitimate interests and expectations of all </a:t>
            </a:r>
            <a:r>
              <a:rPr lang="en-US" sz="1600" dirty="0" smtClean="0">
                <a:solidFill>
                  <a:schemeClr val="bg1"/>
                </a:solidFill>
                <a:latin typeface="Myriad Pro"/>
                <a:cs typeface="Myriad Pro"/>
              </a:rPr>
              <a:t>stakeholders</a:t>
            </a:r>
            <a:r>
              <a:rPr lang="en-US" sz="1600" dirty="0">
                <a:solidFill>
                  <a:schemeClr val="bg1"/>
                </a:solidFill>
                <a:latin typeface="Myriad Pro"/>
                <a:cs typeface="Myriad Pro"/>
              </a:rPr>
              <a:t>. There should be active co-operation between corporations </a:t>
            </a:r>
            <a:r>
              <a:rPr lang="en-US" sz="1600" dirty="0" smtClean="0">
                <a:solidFill>
                  <a:schemeClr val="bg1"/>
                </a:solidFill>
                <a:latin typeface="Myriad Pro"/>
                <a:cs typeface="Myriad Pro"/>
              </a:rPr>
              <a:t>and stakeholders </a:t>
            </a:r>
            <a:r>
              <a:rPr lang="en-US" sz="1600" dirty="0">
                <a:solidFill>
                  <a:schemeClr val="bg1"/>
                </a:solidFill>
                <a:latin typeface="Myriad Pro"/>
                <a:cs typeface="Myriad Pro"/>
              </a:rPr>
              <a:t>in </a:t>
            </a:r>
            <a:r>
              <a:rPr lang="en-US" sz="1600" dirty="0" smtClean="0">
                <a:solidFill>
                  <a:schemeClr val="bg1"/>
                </a:solidFill>
                <a:latin typeface="Myriad Pro"/>
                <a:cs typeface="Myriad Pro"/>
              </a:rPr>
              <a:t>creating </a:t>
            </a:r>
            <a:r>
              <a:rPr lang="en-US" sz="1600" dirty="0">
                <a:solidFill>
                  <a:schemeClr val="bg1"/>
                </a:solidFill>
                <a:latin typeface="Myriad Pro"/>
                <a:cs typeface="Myriad Pro"/>
              </a:rPr>
              <a:t>wealth, employment, and the sustainability of financially sound enterprises.	</a:t>
            </a:r>
          </a:p>
        </p:txBody>
      </p:sp>
    </p:spTree>
    <p:extLst>
      <p:ext uri="{BB962C8B-B14F-4D97-AF65-F5344CB8AC3E}">
        <p14:creationId xmlns:p14="http://schemas.microsoft.com/office/powerpoint/2010/main" val="181558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 &amp; Recommendations</a:t>
            </a:r>
            <a:endParaRPr lang="en-ZA" sz="3200" b="1" dirty="0" smtClean="0">
              <a:latin typeface="Myriad Pro"/>
              <a:cs typeface="Myriad Pro"/>
            </a:endParaRPr>
          </a:p>
        </p:txBody>
      </p:sp>
      <p:sp>
        <p:nvSpPr>
          <p:cNvPr id="9" name="Title 1"/>
          <p:cNvSpPr txBox="1">
            <a:spLocks/>
          </p:cNvSpPr>
          <p:nvPr/>
        </p:nvSpPr>
        <p:spPr>
          <a:xfrm>
            <a:off x="395536" y="1628800"/>
            <a:ext cx="7416824" cy="792088"/>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800" b="1" dirty="0" smtClean="0">
                <a:solidFill>
                  <a:schemeClr val="bg1"/>
                </a:solidFill>
                <a:latin typeface="Myriad Pro"/>
                <a:cs typeface="Myriad Pro"/>
              </a:rPr>
              <a:t>Principle Two: </a:t>
            </a:r>
          </a:p>
          <a:p>
            <a:pPr algn="l"/>
            <a:r>
              <a:rPr lang="en-CA" sz="1800" dirty="0" smtClean="0">
                <a:solidFill>
                  <a:schemeClr val="bg1"/>
                </a:solidFill>
                <a:latin typeface="Myriad Pro"/>
                <a:cs typeface="Myriad Pro"/>
              </a:rPr>
              <a:t>S</a:t>
            </a:r>
            <a:r>
              <a:rPr lang="en-US" sz="1800" dirty="0" smtClean="0">
                <a:solidFill>
                  <a:schemeClr val="bg1"/>
                </a:solidFill>
                <a:latin typeface="Myriad Pro"/>
                <a:cs typeface="Myriad Pro"/>
              </a:rPr>
              <a:t>t</a:t>
            </a:r>
            <a:r>
              <a:rPr lang="en-CA" sz="1800" dirty="0" err="1" smtClean="0">
                <a:solidFill>
                  <a:schemeClr val="bg1"/>
                </a:solidFill>
                <a:latin typeface="Myriad Pro"/>
                <a:cs typeface="Myriad Pro"/>
              </a:rPr>
              <a:t>rengthen</a:t>
            </a:r>
            <a:r>
              <a:rPr lang="en-CA" sz="1800" dirty="0" smtClean="0">
                <a:solidFill>
                  <a:schemeClr val="bg1"/>
                </a:solidFill>
                <a:latin typeface="Myriad Pro"/>
                <a:cs typeface="Myriad Pro"/>
              </a:rPr>
              <a:t> the Composition and Performance of Board and Committees </a:t>
            </a:r>
            <a:endParaRPr lang="en-ZA" sz="1800" dirty="0" smtClean="0">
              <a:latin typeface="Myriad Pro"/>
              <a:cs typeface="Myriad Pro"/>
            </a:endParaRPr>
          </a:p>
        </p:txBody>
      </p:sp>
      <p:sp>
        <p:nvSpPr>
          <p:cNvPr id="2" name="Rectangle 1"/>
          <p:cNvSpPr/>
          <p:nvPr/>
        </p:nvSpPr>
        <p:spPr>
          <a:xfrm>
            <a:off x="395536" y="2420888"/>
            <a:ext cx="8424936" cy="4247317"/>
          </a:xfrm>
          <a:prstGeom prst="rect">
            <a:avLst/>
          </a:prstGeom>
        </p:spPr>
        <p:txBody>
          <a:bodyPr wrap="square">
            <a:spAutoFit/>
          </a:bodyPr>
          <a:lstStyle/>
          <a:p>
            <a:r>
              <a:rPr lang="en-US" sz="1500" dirty="0">
                <a:solidFill>
                  <a:schemeClr val="bg1"/>
                </a:solidFill>
                <a:latin typeface="Myriad Pro"/>
                <a:cs typeface="Myriad Pro"/>
              </a:rPr>
              <a:t>2.1	The Board should appoint a sufficient number of independent Directors capable of </a:t>
            </a:r>
            <a:r>
              <a:rPr lang="en-US" sz="1500" dirty="0" smtClean="0">
                <a:solidFill>
                  <a:schemeClr val="bg1"/>
                </a:solidFill>
                <a:latin typeface="Myriad Pro"/>
                <a:cs typeface="Myriad Pro"/>
              </a:rPr>
              <a:t>	exercising </a:t>
            </a:r>
            <a:r>
              <a:rPr lang="en-US" sz="1500" dirty="0">
                <a:solidFill>
                  <a:schemeClr val="bg1"/>
                </a:solidFill>
                <a:latin typeface="Myriad Pro"/>
                <a:cs typeface="Myriad Pro"/>
              </a:rPr>
              <a:t>unbiased judgment, particularly in tasks where there is a potential for </a:t>
            </a:r>
            <a:r>
              <a:rPr lang="en-US" sz="1500" dirty="0" smtClean="0">
                <a:solidFill>
                  <a:schemeClr val="bg1"/>
                </a:solidFill>
                <a:latin typeface="Myriad Pro"/>
                <a:cs typeface="Myriad Pro"/>
              </a:rPr>
              <a:t>	conflicts </a:t>
            </a:r>
            <a:r>
              <a:rPr lang="en-US" sz="1500" dirty="0">
                <a:solidFill>
                  <a:schemeClr val="bg1"/>
                </a:solidFill>
                <a:latin typeface="Myriad Pro"/>
                <a:cs typeface="Myriad Pro"/>
              </a:rPr>
              <a:t>of interest.	</a:t>
            </a:r>
          </a:p>
          <a:p>
            <a:r>
              <a:rPr lang="en-US" sz="1500" dirty="0">
                <a:solidFill>
                  <a:schemeClr val="bg1"/>
                </a:solidFill>
                <a:latin typeface="Myriad Pro"/>
                <a:cs typeface="Myriad Pro"/>
              </a:rPr>
              <a:t>2.2	Directors should be selected and appointed through rigorous and formal </a:t>
            </a:r>
            <a:r>
              <a:rPr lang="en-US" sz="1500" dirty="0" smtClean="0">
                <a:solidFill>
                  <a:schemeClr val="bg1"/>
                </a:solidFill>
                <a:latin typeface="Myriad Pro"/>
                <a:cs typeface="Myriad Pro"/>
              </a:rPr>
              <a:t>processes 	designed </a:t>
            </a:r>
            <a:r>
              <a:rPr lang="en-US" sz="1500" dirty="0">
                <a:solidFill>
                  <a:schemeClr val="bg1"/>
                </a:solidFill>
                <a:latin typeface="Myriad Pro"/>
                <a:cs typeface="Myriad Pro"/>
              </a:rPr>
              <a:t>to give the Board a balance of independence and diversity of </a:t>
            </a:r>
            <a:r>
              <a:rPr lang="en-US" sz="1500" dirty="0" smtClean="0">
                <a:solidFill>
                  <a:schemeClr val="bg1"/>
                </a:solidFill>
                <a:latin typeface="Myriad Pro"/>
                <a:cs typeface="Myriad Pro"/>
              </a:rPr>
              <a:t>skills</a:t>
            </a:r>
            <a:r>
              <a:rPr lang="en-US" sz="1500" dirty="0">
                <a:solidFill>
                  <a:schemeClr val="bg1"/>
                </a:solidFill>
                <a:latin typeface="Myriad Pro"/>
                <a:cs typeface="Myriad Pro"/>
              </a:rPr>
              <a:t>, </a:t>
            </a:r>
            <a:r>
              <a:rPr lang="en-US" sz="1500" dirty="0" smtClean="0">
                <a:solidFill>
                  <a:schemeClr val="bg1"/>
                </a:solidFill>
                <a:latin typeface="Myriad Pro"/>
                <a:cs typeface="Myriad Pro"/>
              </a:rPr>
              <a:t>knowledge</a:t>
            </a:r>
            <a:r>
              <a:rPr lang="en-US" sz="1500" dirty="0">
                <a:solidFill>
                  <a:schemeClr val="bg1"/>
                </a:solidFill>
                <a:latin typeface="Myriad Pro"/>
                <a:cs typeface="Myriad Pro"/>
              </a:rPr>
              <a:t>, </a:t>
            </a:r>
            <a:r>
              <a:rPr lang="en-US" sz="1500" dirty="0" smtClean="0">
                <a:solidFill>
                  <a:schemeClr val="bg1"/>
                </a:solidFill>
                <a:latin typeface="Myriad Pro"/>
                <a:cs typeface="Myriad Pro"/>
              </a:rPr>
              <a:t>	experience</a:t>
            </a:r>
            <a:r>
              <a:rPr lang="en-US" sz="1500" dirty="0">
                <a:solidFill>
                  <a:schemeClr val="bg1"/>
                </a:solidFill>
                <a:latin typeface="Myriad Pro"/>
                <a:cs typeface="Myriad Pro"/>
              </a:rPr>
              <a:t>, perspectives and gender among  Directors so that </a:t>
            </a:r>
            <a:r>
              <a:rPr lang="en-US" sz="1500" dirty="0" smtClean="0">
                <a:solidFill>
                  <a:schemeClr val="bg1"/>
                </a:solidFill>
                <a:latin typeface="Myriad Pro"/>
                <a:cs typeface="Myriad Pro"/>
              </a:rPr>
              <a:t>the </a:t>
            </a:r>
            <a:r>
              <a:rPr lang="en-US" sz="1500" dirty="0">
                <a:solidFill>
                  <a:schemeClr val="bg1"/>
                </a:solidFill>
                <a:latin typeface="Myriad Pro"/>
                <a:cs typeface="Myriad Pro"/>
              </a:rPr>
              <a:t>Board </a:t>
            </a:r>
            <a:r>
              <a:rPr lang="en-US" sz="1500" dirty="0" smtClean="0">
                <a:solidFill>
                  <a:schemeClr val="bg1"/>
                </a:solidFill>
                <a:latin typeface="Myriad Pro"/>
                <a:cs typeface="Myriad Pro"/>
              </a:rPr>
              <a:t>works </a:t>
            </a:r>
            <a:r>
              <a:rPr lang="en-US" sz="1500" dirty="0">
                <a:solidFill>
                  <a:schemeClr val="bg1"/>
                </a:solidFill>
                <a:latin typeface="Myriad Pro"/>
                <a:cs typeface="Myriad Pro"/>
              </a:rPr>
              <a:t>effectively.	</a:t>
            </a:r>
            <a:endParaRPr lang="en-US" sz="1500" dirty="0" smtClean="0">
              <a:solidFill>
                <a:schemeClr val="bg1"/>
              </a:solidFill>
              <a:latin typeface="Myriad Pro"/>
              <a:cs typeface="Myriad Pro"/>
            </a:endParaRPr>
          </a:p>
          <a:p>
            <a:endParaRPr lang="en-US" sz="1500" dirty="0">
              <a:solidFill>
                <a:schemeClr val="bg1"/>
              </a:solidFill>
              <a:latin typeface="Myriad Pro"/>
              <a:cs typeface="Myriad Pro"/>
            </a:endParaRPr>
          </a:p>
          <a:p>
            <a:r>
              <a:rPr lang="en-US" sz="1500" dirty="0">
                <a:solidFill>
                  <a:schemeClr val="bg1"/>
                </a:solidFill>
                <a:latin typeface="Myriad Pro"/>
                <a:cs typeface="Myriad Pro"/>
              </a:rPr>
              <a:t>2.3	A Committee with a majority of independent non-executive Directors, should lead </a:t>
            </a:r>
            <a:r>
              <a:rPr lang="en-US" sz="1500" dirty="0" smtClean="0">
                <a:solidFill>
                  <a:schemeClr val="bg1"/>
                </a:solidFill>
                <a:latin typeface="Myriad Pro"/>
                <a:cs typeface="Myriad Pro"/>
              </a:rPr>
              <a:t>	the </a:t>
            </a:r>
            <a:r>
              <a:rPr lang="en-US" sz="1500" dirty="0">
                <a:solidFill>
                  <a:schemeClr val="bg1"/>
                </a:solidFill>
                <a:latin typeface="Myriad Pro"/>
                <a:cs typeface="Myriad Pro"/>
              </a:rPr>
              <a:t>Board’s nomination process and make recommendations to the Board.	</a:t>
            </a:r>
            <a:endParaRPr lang="en-US" sz="1500" dirty="0" smtClean="0">
              <a:solidFill>
                <a:schemeClr val="bg1"/>
              </a:solidFill>
              <a:latin typeface="Myriad Pro"/>
              <a:cs typeface="Myriad Pro"/>
            </a:endParaRPr>
          </a:p>
          <a:p>
            <a:endParaRPr lang="en-US" sz="1500" dirty="0">
              <a:solidFill>
                <a:schemeClr val="bg1"/>
              </a:solidFill>
              <a:latin typeface="Myriad Pro"/>
              <a:cs typeface="Myriad Pro"/>
            </a:endParaRPr>
          </a:p>
          <a:p>
            <a:r>
              <a:rPr lang="en-US" sz="1500" dirty="0">
                <a:solidFill>
                  <a:schemeClr val="bg1"/>
                </a:solidFill>
                <a:latin typeface="Myriad Pro"/>
                <a:cs typeface="Myriad Pro"/>
              </a:rPr>
              <a:t>2.4	All Directors should receive induction training upon joining the Board and should </a:t>
            </a:r>
            <a:r>
              <a:rPr lang="en-US" sz="1500" dirty="0" smtClean="0">
                <a:solidFill>
                  <a:schemeClr val="bg1"/>
                </a:solidFill>
                <a:latin typeface="Myriad Pro"/>
                <a:cs typeface="Myriad Pro"/>
              </a:rPr>
              <a:t>	regularly </a:t>
            </a:r>
            <a:r>
              <a:rPr lang="en-US" sz="1500" dirty="0">
                <a:solidFill>
                  <a:schemeClr val="bg1"/>
                </a:solidFill>
                <a:latin typeface="Myriad Pro"/>
                <a:cs typeface="Myriad Pro"/>
              </a:rPr>
              <a:t>update and refresh their skills and knowledge</a:t>
            </a:r>
            <a:r>
              <a:rPr lang="en-US" sz="1500" dirty="0" smtClean="0">
                <a:solidFill>
                  <a:schemeClr val="bg1"/>
                </a:solidFill>
                <a:latin typeface="Myriad Pro"/>
                <a:cs typeface="Myriad Pro"/>
              </a:rPr>
              <a:t>.</a:t>
            </a:r>
          </a:p>
          <a:p>
            <a:r>
              <a:rPr lang="en-US" sz="1500" dirty="0">
                <a:solidFill>
                  <a:schemeClr val="bg1"/>
                </a:solidFill>
                <a:latin typeface="Myriad Pro"/>
                <a:cs typeface="Myriad Pro"/>
              </a:rPr>
              <a:t>	</a:t>
            </a:r>
          </a:p>
          <a:p>
            <a:r>
              <a:rPr lang="en-US" sz="1500" dirty="0">
                <a:solidFill>
                  <a:schemeClr val="bg1"/>
                </a:solidFill>
                <a:latin typeface="Myriad Pro"/>
                <a:cs typeface="Myriad Pro"/>
              </a:rPr>
              <a:t>2.5	The Board should undertake a rigorous, transparent and formal annual evaluation </a:t>
            </a:r>
            <a:r>
              <a:rPr lang="en-US" sz="1500" dirty="0" smtClean="0">
                <a:solidFill>
                  <a:schemeClr val="bg1"/>
                </a:solidFill>
                <a:latin typeface="Myriad Pro"/>
                <a:cs typeface="Myriad Pro"/>
              </a:rPr>
              <a:t>	of </a:t>
            </a:r>
            <a:r>
              <a:rPr lang="en-US" sz="1500" dirty="0">
                <a:solidFill>
                  <a:schemeClr val="bg1"/>
                </a:solidFill>
                <a:latin typeface="Myriad Pro"/>
                <a:cs typeface="Myriad Pro"/>
              </a:rPr>
              <a:t>its own performance and that of its committees and of the individual Directors</a:t>
            </a:r>
            <a:r>
              <a:rPr lang="en-US" sz="1500" dirty="0" smtClean="0">
                <a:solidFill>
                  <a:schemeClr val="bg1"/>
                </a:solidFill>
                <a:latin typeface="Myriad Pro"/>
                <a:cs typeface="Myriad Pro"/>
              </a:rPr>
              <a:t>.</a:t>
            </a:r>
          </a:p>
          <a:p>
            <a:r>
              <a:rPr lang="en-US" sz="1500" dirty="0">
                <a:solidFill>
                  <a:schemeClr val="bg1"/>
                </a:solidFill>
                <a:latin typeface="Myriad Pro"/>
                <a:cs typeface="Myriad Pro"/>
              </a:rPr>
              <a:t>	</a:t>
            </a:r>
          </a:p>
          <a:p>
            <a:r>
              <a:rPr lang="en-US" sz="1500" dirty="0">
                <a:solidFill>
                  <a:schemeClr val="bg1"/>
                </a:solidFill>
                <a:latin typeface="Myriad Pro"/>
                <a:cs typeface="Myriad Pro"/>
              </a:rPr>
              <a:t>2.6	The Board should ensure that the remuneration of Directors and Senior </a:t>
            </a:r>
            <a:r>
              <a:rPr lang="en-US" sz="1500" dirty="0" smtClean="0">
                <a:solidFill>
                  <a:schemeClr val="bg1"/>
                </a:solidFill>
                <a:latin typeface="Myriad Pro"/>
                <a:cs typeface="Myriad Pro"/>
              </a:rPr>
              <a:t>	Management </a:t>
            </a:r>
            <a:r>
              <a:rPr lang="en-US" sz="1500" dirty="0">
                <a:solidFill>
                  <a:schemeClr val="bg1"/>
                </a:solidFill>
                <a:latin typeface="Myriad Pro"/>
                <a:cs typeface="Myriad Pro"/>
              </a:rPr>
              <a:t>is transparent, fair and reasonable.	</a:t>
            </a:r>
          </a:p>
        </p:txBody>
      </p:sp>
    </p:spTree>
    <p:extLst>
      <p:ext uri="{BB962C8B-B14F-4D97-AF65-F5344CB8AC3E}">
        <p14:creationId xmlns:p14="http://schemas.microsoft.com/office/powerpoint/2010/main" val="3959441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quiggleWhite.gi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6672"/>
            <a:ext cx="9144000" cy="1408176"/>
          </a:xfrm>
          <a:prstGeom prst="rect">
            <a:avLst/>
          </a:prstGeom>
        </p:spPr>
      </p:pic>
      <p:sp>
        <p:nvSpPr>
          <p:cNvPr id="8" name="Title 1"/>
          <p:cNvSpPr txBox="1">
            <a:spLocks/>
          </p:cNvSpPr>
          <p:nvPr/>
        </p:nvSpPr>
        <p:spPr>
          <a:xfrm>
            <a:off x="323528" y="332656"/>
            <a:ext cx="6048672"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3200" b="1" dirty="0" smtClean="0">
                <a:solidFill>
                  <a:schemeClr val="bg1"/>
                </a:solidFill>
                <a:latin typeface="Myriad Pro"/>
                <a:cs typeface="Myriad Pro"/>
              </a:rPr>
              <a:t>Principles &amp; Recommendations</a:t>
            </a:r>
            <a:endParaRPr lang="en-ZA" sz="3200" b="1" dirty="0" smtClean="0">
              <a:latin typeface="Myriad Pro"/>
              <a:cs typeface="Myriad Pro"/>
            </a:endParaRPr>
          </a:p>
        </p:txBody>
      </p:sp>
      <p:sp>
        <p:nvSpPr>
          <p:cNvPr id="9" name="Title 1"/>
          <p:cNvSpPr txBox="1">
            <a:spLocks/>
          </p:cNvSpPr>
          <p:nvPr/>
        </p:nvSpPr>
        <p:spPr>
          <a:xfrm>
            <a:off x="395536" y="1628800"/>
            <a:ext cx="7416824" cy="79208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CA" sz="1800" b="1" dirty="0" smtClean="0">
                <a:solidFill>
                  <a:schemeClr val="bg1"/>
                </a:solidFill>
                <a:latin typeface="Myriad Pro"/>
                <a:cs typeface="Myriad Pro"/>
              </a:rPr>
              <a:t>Principle Three: </a:t>
            </a:r>
          </a:p>
          <a:p>
            <a:pPr algn="l"/>
            <a:r>
              <a:rPr lang="en-CA" sz="1800" dirty="0" smtClean="0">
                <a:solidFill>
                  <a:schemeClr val="bg1"/>
                </a:solidFill>
                <a:latin typeface="Myriad Pro"/>
                <a:cs typeface="Myriad Pro"/>
              </a:rPr>
              <a:t>Reinforce Loyalty &amp; Independence</a:t>
            </a:r>
            <a:endParaRPr lang="en-ZA" sz="1800" dirty="0" smtClean="0">
              <a:latin typeface="Myriad Pro"/>
              <a:cs typeface="Myriad Pro"/>
            </a:endParaRPr>
          </a:p>
        </p:txBody>
      </p:sp>
      <p:sp>
        <p:nvSpPr>
          <p:cNvPr id="2" name="Rectangle 1"/>
          <p:cNvSpPr/>
          <p:nvPr/>
        </p:nvSpPr>
        <p:spPr>
          <a:xfrm>
            <a:off x="395536" y="2564904"/>
            <a:ext cx="8424936" cy="3539430"/>
          </a:xfrm>
          <a:prstGeom prst="rect">
            <a:avLst/>
          </a:prstGeom>
        </p:spPr>
        <p:txBody>
          <a:bodyPr wrap="square">
            <a:spAutoFit/>
          </a:bodyPr>
          <a:lstStyle/>
          <a:p>
            <a:r>
              <a:rPr lang="en-US" sz="1600" dirty="0" smtClean="0">
                <a:solidFill>
                  <a:schemeClr val="bg1"/>
                </a:solidFill>
                <a:latin typeface="Myriad Pro"/>
                <a:cs typeface="Myriad Pro"/>
              </a:rPr>
              <a:t>3.1 	The </a:t>
            </a:r>
            <a:r>
              <a:rPr lang="en-US" sz="1600" dirty="0">
                <a:solidFill>
                  <a:schemeClr val="bg1"/>
                </a:solidFill>
                <a:latin typeface="Myriad Pro"/>
                <a:cs typeface="Myriad Pro"/>
              </a:rPr>
              <a:t>Board should undertake an assessment of its independence on an annual basis </a:t>
            </a:r>
            <a:r>
              <a:rPr lang="en-US" sz="1600" dirty="0" smtClean="0">
                <a:solidFill>
                  <a:schemeClr val="bg1"/>
                </a:solidFill>
                <a:latin typeface="Myriad Pro"/>
                <a:cs typeface="Myriad Pro"/>
              </a:rPr>
              <a:t>	and disclose </a:t>
            </a:r>
            <a:r>
              <a:rPr lang="en-US" sz="1600" dirty="0">
                <a:solidFill>
                  <a:schemeClr val="bg1"/>
                </a:solidFill>
                <a:latin typeface="Myriad Pro"/>
                <a:cs typeface="Myriad Pro"/>
              </a:rPr>
              <a:t>in the annual report each non-executive Director it considers to be </a:t>
            </a:r>
            <a:r>
              <a:rPr lang="en-US" sz="1600" dirty="0" smtClean="0">
                <a:solidFill>
                  <a:schemeClr val="bg1"/>
                </a:solidFill>
                <a:latin typeface="Myriad Pro"/>
                <a:cs typeface="Myriad Pro"/>
              </a:rPr>
              <a:t>	independent.</a:t>
            </a:r>
          </a:p>
          <a:p>
            <a:endParaRPr lang="en-US" sz="1600" dirty="0">
              <a:solidFill>
                <a:schemeClr val="bg1"/>
              </a:solidFill>
              <a:latin typeface="Myriad Pro"/>
              <a:cs typeface="Myriad Pro"/>
            </a:endParaRPr>
          </a:p>
          <a:p>
            <a:r>
              <a:rPr lang="en-US" sz="1600" dirty="0" smtClean="0">
                <a:solidFill>
                  <a:schemeClr val="bg1"/>
                </a:solidFill>
                <a:latin typeface="Myriad Pro"/>
                <a:cs typeface="Myriad Pro"/>
              </a:rPr>
              <a:t>3.2 	All </a:t>
            </a:r>
            <a:r>
              <a:rPr lang="en-US" sz="1600" dirty="0">
                <a:solidFill>
                  <a:schemeClr val="bg1"/>
                </a:solidFill>
                <a:latin typeface="Myriad Pro"/>
                <a:cs typeface="Myriad Pro"/>
              </a:rPr>
              <a:t>Directors should be candidates for re-election, at intervals of no more than three </a:t>
            </a:r>
            <a:r>
              <a:rPr lang="en-US" sz="1600" dirty="0" smtClean="0">
                <a:solidFill>
                  <a:schemeClr val="bg1"/>
                </a:solidFill>
                <a:latin typeface="Myriad Pro"/>
                <a:cs typeface="Myriad Pro"/>
              </a:rPr>
              <a:t>	years</a:t>
            </a:r>
            <a:r>
              <a:rPr lang="en-US" sz="1600" dirty="0">
                <a:solidFill>
                  <a:schemeClr val="bg1"/>
                </a:solidFill>
                <a:latin typeface="Myriad Pro"/>
                <a:cs typeface="Myriad Pro"/>
              </a:rPr>
              <a:t>, subject to continued satisfactory </a:t>
            </a:r>
            <a:r>
              <a:rPr lang="en-US" sz="1600" dirty="0" smtClean="0">
                <a:solidFill>
                  <a:schemeClr val="bg1"/>
                </a:solidFill>
                <a:latin typeface="Myriad Pro"/>
                <a:cs typeface="Myriad Pro"/>
              </a:rPr>
              <a:t>performance.</a:t>
            </a:r>
          </a:p>
          <a:p>
            <a:endParaRPr lang="en-US" sz="1600" dirty="0">
              <a:solidFill>
                <a:schemeClr val="bg1"/>
              </a:solidFill>
              <a:latin typeface="Myriad Pro"/>
              <a:cs typeface="Myriad Pro"/>
            </a:endParaRPr>
          </a:p>
          <a:p>
            <a:r>
              <a:rPr lang="en-US" sz="1600" dirty="0" smtClean="0">
                <a:solidFill>
                  <a:schemeClr val="bg1"/>
                </a:solidFill>
                <a:latin typeface="Myriad Pro"/>
                <a:cs typeface="Myriad Pro"/>
              </a:rPr>
              <a:t>3.3 	Members </a:t>
            </a:r>
            <a:r>
              <a:rPr lang="en-US" sz="1600" dirty="0">
                <a:solidFill>
                  <a:schemeClr val="bg1"/>
                </a:solidFill>
                <a:latin typeface="Myriad Pro"/>
                <a:cs typeface="Myriad Pro"/>
              </a:rPr>
              <a:t>of the Board and Senior Management should disclose to the Board whether </a:t>
            </a:r>
            <a:r>
              <a:rPr lang="en-US" sz="1600" dirty="0" smtClean="0">
                <a:solidFill>
                  <a:schemeClr val="bg1"/>
                </a:solidFill>
                <a:latin typeface="Myriad Pro"/>
                <a:cs typeface="Myriad Pro"/>
              </a:rPr>
              <a:t>	they</a:t>
            </a:r>
            <a:r>
              <a:rPr lang="en-US" sz="1600" dirty="0">
                <a:solidFill>
                  <a:schemeClr val="bg1"/>
                </a:solidFill>
                <a:latin typeface="Myriad Pro"/>
                <a:cs typeface="Myriad Pro"/>
              </a:rPr>
              <a:t>, directly or indirectly or on behalf of third parties, have a material interest in any </a:t>
            </a:r>
            <a:r>
              <a:rPr lang="en-US" sz="1600" dirty="0" smtClean="0">
                <a:solidFill>
                  <a:schemeClr val="bg1"/>
                </a:solidFill>
                <a:latin typeface="Myriad Pro"/>
                <a:cs typeface="Myriad Pro"/>
              </a:rPr>
              <a:t>	transaction </a:t>
            </a:r>
            <a:r>
              <a:rPr lang="en-US" sz="1600" dirty="0">
                <a:solidFill>
                  <a:schemeClr val="bg1"/>
                </a:solidFill>
                <a:latin typeface="Myriad Pro"/>
                <a:cs typeface="Myriad Pro"/>
              </a:rPr>
              <a:t>or matter directly affecting the company</a:t>
            </a:r>
            <a:r>
              <a:rPr lang="en-US" sz="1600" dirty="0" smtClean="0">
                <a:solidFill>
                  <a:schemeClr val="bg1"/>
                </a:solidFill>
                <a:latin typeface="Myriad Pro"/>
                <a:cs typeface="Myriad Pro"/>
              </a:rPr>
              <a:t>.</a:t>
            </a:r>
          </a:p>
          <a:p>
            <a:endParaRPr lang="en-US" sz="1600" dirty="0">
              <a:solidFill>
                <a:schemeClr val="bg1"/>
              </a:solidFill>
              <a:latin typeface="Myriad Pro"/>
              <a:cs typeface="Myriad Pro"/>
            </a:endParaRPr>
          </a:p>
          <a:p>
            <a:r>
              <a:rPr lang="en-US" sz="1600" dirty="0" smtClean="0">
                <a:solidFill>
                  <a:schemeClr val="bg1"/>
                </a:solidFill>
                <a:latin typeface="Myriad Pro"/>
                <a:cs typeface="Myriad Pro"/>
              </a:rPr>
              <a:t>3.4 	Directors </a:t>
            </a:r>
            <a:r>
              <a:rPr lang="en-US" sz="1600" dirty="0">
                <a:solidFill>
                  <a:schemeClr val="bg1"/>
                </a:solidFill>
                <a:latin typeface="Myriad Pro"/>
                <a:cs typeface="Myriad Pro"/>
              </a:rPr>
              <a:t>should demonstrate the capacity to commit the time needed to be fully </a:t>
            </a:r>
            <a:r>
              <a:rPr lang="en-US" sz="1600" dirty="0" smtClean="0">
                <a:solidFill>
                  <a:schemeClr val="bg1"/>
                </a:solidFill>
                <a:latin typeface="Myriad Pro"/>
                <a:cs typeface="Myriad Pro"/>
              </a:rPr>
              <a:t>	effective </a:t>
            </a:r>
            <a:r>
              <a:rPr lang="en-US" sz="1600" dirty="0">
                <a:solidFill>
                  <a:schemeClr val="bg1"/>
                </a:solidFill>
                <a:latin typeface="Myriad Pro"/>
                <a:cs typeface="Myriad Pro"/>
              </a:rPr>
              <a:t>in their roles.</a:t>
            </a:r>
          </a:p>
          <a:p>
            <a:r>
              <a:rPr lang="en-US" sz="1600" dirty="0">
                <a:solidFill>
                  <a:schemeClr val="bg1"/>
                </a:solidFill>
                <a:latin typeface="Myriad Pro"/>
                <a:cs typeface="Myriad Pro"/>
              </a:rPr>
              <a:t>	</a:t>
            </a:r>
          </a:p>
        </p:txBody>
      </p:sp>
    </p:spTree>
    <p:extLst>
      <p:ext uri="{BB962C8B-B14F-4D97-AF65-F5344CB8AC3E}">
        <p14:creationId xmlns:p14="http://schemas.microsoft.com/office/powerpoint/2010/main" val="2902973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3510</TotalTime>
  <Words>496</Words>
  <Application>Microsoft Office PowerPoint</Application>
  <PresentationFormat>On-screen Show (4:3)</PresentationFormat>
  <Paragraphs>122</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Trinidad &amp; Tobago Corporate  Governance  Code 2013</vt:lpstr>
      <vt:lpstr>PowerPoint Presentation</vt:lpstr>
      <vt:lpstr>PowerPoint Presentation</vt:lpstr>
      <vt:lpstr>PowerPoint Presentation</vt:lpstr>
      <vt:lpstr>PowerPoint Presentation</vt:lpstr>
      <vt:lpstr>www.caribbeangovernance.org</vt:lpstr>
      <vt:lpstr>PowerPoint Presentation</vt:lpstr>
      <vt:lpstr>PowerPoint Presentation</vt:lpstr>
      <vt:lpstr>PowerPoint Presentation</vt:lpstr>
      <vt:lpstr>PowerPoint Presentation</vt:lpstr>
      <vt:lpstr>PowerPoint Presentation</vt:lpstr>
    </vt:vector>
  </TitlesOfParts>
  <Company>Altron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Trinidad and Tobago Code of Corporate Governance</dc:title>
  <dc:creator>Robyn King</dc:creator>
  <cp:lastModifiedBy>hindsdo</cp:lastModifiedBy>
  <cp:revision>135</cp:revision>
  <cp:lastPrinted>2014-01-28T17:00:30Z</cp:lastPrinted>
  <dcterms:created xsi:type="dcterms:W3CDTF">2013-11-04T13:30:02Z</dcterms:created>
  <dcterms:modified xsi:type="dcterms:W3CDTF">2014-04-14T20:50:22Z</dcterms:modified>
</cp:coreProperties>
</file>